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</p:sldIdLst>
  <p:sldSz cy="5143500" cx="9144000"/>
  <p:notesSz cx="6858000" cy="9144000"/>
  <p:embeddedFontLst>
    <p:embeddedFont>
      <p:font typeface="Helvetica Neue"/>
      <p:regular r:id="rId72"/>
      <p:bold r:id="rId73"/>
      <p:italic r:id="rId74"/>
      <p:boldItalic r:id="rId75"/>
    </p:embeddedFont>
    <p:embeddedFont>
      <p:font typeface="Roboto Mono"/>
      <p:regular r:id="rId76"/>
      <p:bold r:id="rId77"/>
      <p:italic r:id="rId78"/>
      <p:boldItalic r:id="rId7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HelveticaNeue-bold.fntdata"/><Relationship Id="rId72" Type="http://schemas.openxmlformats.org/officeDocument/2006/relationships/font" Target="fonts/HelveticaNeue-regular.fntdata"/><Relationship Id="rId31" Type="http://schemas.openxmlformats.org/officeDocument/2006/relationships/slide" Target="slides/slide26.xml"/><Relationship Id="rId75" Type="http://schemas.openxmlformats.org/officeDocument/2006/relationships/font" Target="fonts/HelveticaNeue-boldItalic.fntdata"/><Relationship Id="rId30" Type="http://schemas.openxmlformats.org/officeDocument/2006/relationships/slide" Target="slides/slide25.xml"/><Relationship Id="rId74" Type="http://schemas.openxmlformats.org/officeDocument/2006/relationships/font" Target="fonts/HelveticaNeue-italic.fntdata"/><Relationship Id="rId33" Type="http://schemas.openxmlformats.org/officeDocument/2006/relationships/slide" Target="slides/slide28.xml"/><Relationship Id="rId77" Type="http://schemas.openxmlformats.org/officeDocument/2006/relationships/font" Target="fonts/RobotoMono-bold.fntdata"/><Relationship Id="rId32" Type="http://schemas.openxmlformats.org/officeDocument/2006/relationships/slide" Target="slides/slide27.xml"/><Relationship Id="rId76" Type="http://schemas.openxmlformats.org/officeDocument/2006/relationships/font" Target="fonts/RobotoMono-regular.fntdata"/><Relationship Id="rId35" Type="http://schemas.openxmlformats.org/officeDocument/2006/relationships/slide" Target="slides/slide30.xml"/><Relationship Id="rId79" Type="http://schemas.openxmlformats.org/officeDocument/2006/relationships/font" Target="fonts/RobotoMono-boldItalic.fntdata"/><Relationship Id="rId34" Type="http://schemas.openxmlformats.org/officeDocument/2006/relationships/slide" Target="slides/slide29.xml"/><Relationship Id="rId78" Type="http://schemas.openxmlformats.org/officeDocument/2006/relationships/font" Target="fonts/RobotoMono-italic.fntdata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cc388564b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ccc388564b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ccc388564b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ccc388564b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ccc388564b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ccc388564b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ccc388564b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ccc388564b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ccc388564b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ccc388564b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ccc388564b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ccc388564b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ccc388564b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ccc388564b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ccc388564b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ccc388564b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ccc388564b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ccc388564b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ccc388564b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ccc388564b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ccc388564b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2ccc388564b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ccc388564b_0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ccc388564b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ccc388564b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ccc388564b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ccc388564b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ccc388564b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ccc388564b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ccc388564b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ccc388564b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ccc388564b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ccc388564b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ccc388564b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ccc388564b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ccc388564b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d2c73f56d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d2c73f56d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ccc388564b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ccc388564b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ccc388564b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ccc388564b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ccc388564b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ccc388564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ccc388564b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ccc388564b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ccc388564b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ccc388564b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ccc388564b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ccc388564b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ccc388564b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ccc388564b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ccc388564b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ccc388564b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ccc388564b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ccc388564b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ccc388564b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ccc388564b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ccc388564b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ccc388564b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ccc388564b_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ccc388564b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ccc388564b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ccc388564b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ccc388564b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ccc388564b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ccc388564b_0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ccc388564b_0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ccc388564b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ccc388564b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ccc388564b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ccc388564b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ccc388564b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ccc388564b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ccc388564b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ccc388564b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ccc388564b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ccc388564b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ccc388564b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ccc388564b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ccc388564b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ccc388564b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ccc388564b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ccc388564b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ccc388564b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ccc388564b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ccc388564b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ccc388564b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ccc388564b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ccc388564b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ccc388564b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ccc388564b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ccc388564b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ccc388564b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ccc388564b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ccc388564b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ccc388564b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ccc388564b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ccc388564b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ccc388564b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ccc388564b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ccc388564b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ccc388564b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2ccc388564b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ccc388564b_0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2ccc388564b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ccc388564b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ccc388564b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ccc388564b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ccc388564b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ccc388564b_0_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2ccc388564b_0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ccc388564b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2ccc388564b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ccc388564b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2ccc388564b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ccc388564b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ccc388564b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ccc388564b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2ccc388564b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ccc388564b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2ccc388564b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ccc388564b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2ccc388564b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ccc388564b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ccc388564b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ccc388564b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ccc388564b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ccc388564b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ccc388564b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274350" y="182880"/>
            <a:ext cx="8595300" cy="21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4114800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11"/>
          <p:cNvSpPr txBox="1"/>
          <p:nvPr>
            <p:ph hasCustomPrompt="1" type="title"/>
          </p:nvPr>
        </p:nvSpPr>
        <p:spPr>
          <a:xfrm>
            <a:off x="274350" y="2023050"/>
            <a:ext cx="8595300" cy="109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274320" y="3566160"/>
            <a:ext cx="85953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ctr">
              <a:spcBef>
                <a:spcPts val="1000"/>
              </a:spcBef>
              <a:spcAft>
                <a:spcPts val="100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274320" y="1097280"/>
            <a:ext cx="420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4663440" y="1097280"/>
            <a:ext cx="420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line Title">
  <p:cSld name="ONE_COLUMN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idx="1" type="body"/>
          </p:nvPr>
        </p:nvSpPr>
        <p:spPr>
          <a:xfrm>
            <a:off x="274320" y="1645920"/>
            <a:ext cx="85953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type="title"/>
          </p:nvPr>
        </p:nvSpPr>
        <p:spPr>
          <a:xfrm>
            <a:off x="274320" y="274320"/>
            <a:ext cx="8595300" cy="10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Google Shape;29;p8"/>
          <p:cNvSpPr txBox="1"/>
          <p:nvPr>
            <p:ph type="title"/>
          </p:nvPr>
        </p:nvSpPr>
        <p:spPr>
          <a:xfrm>
            <a:off x="274320" y="450150"/>
            <a:ext cx="85953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/>
          <p:nvPr/>
        </p:nvSpPr>
        <p:spPr>
          <a:xfrm>
            <a:off x="654326" y="4350900"/>
            <a:ext cx="3917700" cy="7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" name="Google Shape;33;p9"/>
          <p:cNvSpPr txBox="1"/>
          <p:nvPr>
            <p:ph type="title"/>
          </p:nvPr>
        </p:nvSpPr>
        <p:spPr>
          <a:xfrm>
            <a:off x="274320" y="274320"/>
            <a:ext cx="4114800" cy="10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" type="subTitle"/>
          </p:nvPr>
        </p:nvSpPr>
        <p:spPr>
          <a:xfrm>
            <a:off x="274320" y="1645920"/>
            <a:ext cx="4114800" cy="31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2" type="body"/>
          </p:nvPr>
        </p:nvSpPr>
        <p:spPr>
          <a:xfrm>
            <a:off x="4846320" y="560100"/>
            <a:ext cx="4023300" cy="402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36" name="Google Shape;36;p9"/>
          <p:cNvSpPr/>
          <p:nvPr>
            <p:ph idx="3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914400" y="4572000"/>
            <a:ext cx="73152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429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429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429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>
            <a:off x="274320" y="4572000"/>
            <a:ext cx="8046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r>
              <a:rPr lang="ru"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Яндекс</a:t>
            </a:r>
            <a:r>
              <a:rPr lang="ru"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› Евгений Блинов</a:t>
            </a:r>
            <a:endParaRPr sz="16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pypi.org/project/cancel-token/" TargetMode="External"/><Relationship Id="rId4" Type="http://schemas.openxmlformats.org/officeDocument/2006/relationships/hyperlink" Target="https://asyncio-cancel-token.readthedocs.io/en/latest/cancel_token.html" TargetMode="External"/><Relationship Id="rId5" Type="http://schemas.openxmlformats.org/officeDocument/2006/relationships/hyperlink" Target="https://github.com/alpden550/cancel-contexts" TargetMode="External"/><Relationship Id="rId6" Type="http://schemas.openxmlformats.org/officeDocument/2006/relationships/hyperlink" Target="http://github.com/pomponchik/cantok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github.com/pomponchik" TargetMode="External"/><Relationship Id="rId4" Type="http://schemas.openxmlformats.org/officeDocument/2006/relationships/hyperlink" Target="http://linkedin.com/in/pomponchik" TargetMode="External"/><Relationship Id="rId5" Type="http://schemas.openxmlformats.org/officeDocument/2006/relationships/hyperlink" Target="http://pomponchik.org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8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7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hyperlink" Target="http://cantok.readthedocs.io/en/latest/" TargetMode="External"/><Relationship Id="rId4" Type="http://schemas.openxmlformats.org/officeDocument/2006/relationships/hyperlink" Target="http://github.com/pomponchik/cantok" TargetMode="External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ctrTitle"/>
          </p:nvPr>
        </p:nvSpPr>
        <p:spPr>
          <a:xfrm>
            <a:off x="274350" y="182880"/>
            <a:ext cx="8595300" cy="21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Токены отмены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в Python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accent1"/>
                </a:solidFill>
              </a:rPr>
              <a:t>и в вашем проекте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3"/>
          <p:cNvSpPr txBox="1"/>
          <p:nvPr>
            <p:ph idx="1" type="subTitle"/>
          </p:nvPr>
        </p:nvSpPr>
        <p:spPr>
          <a:xfrm>
            <a:off x="311700" y="4114800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Евгений Блинов для </a:t>
            </a:r>
            <a:r>
              <a:rPr lang="ru" sz="2000">
                <a:solidFill>
                  <a:srgbClr val="0924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Selectel Python MeetUp</a:t>
            </a:r>
            <a:endParaRPr sz="2600"/>
          </a:p>
        </p:txBody>
      </p:sp>
      <p:sp>
        <p:nvSpPr>
          <p:cNvPr id="52" name="Google Shape;52;p13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отмены - это паттерн</a:t>
            </a:r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распространен в других языках, но не в питоне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Это форма DI (Dependency Injection)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 коде всегда должен быть объект, ответственный за завершение операции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Это мягкая и “добровольная” форма прерывания операции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Токены можно объединять и вкладывать друг в друга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Токены проходят по стеку вызовов, все сильнее ужесточая изначальные ограничения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отмены - это объект</a:t>
            </a:r>
            <a:endParaRPr/>
          </a:p>
        </p:txBody>
      </p:sp>
      <p:sp>
        <p:nvSpPr>
          <p:cNvPr id="113" name="Google Shape;113;p23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него всегда можно спросить, отменена ли операция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отмены - это объект</a:t>
            </a:r>
            <a:endParaRPr/>
          </a:p>
        </p:txBody>
      </p:sp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него всегда можно спросить, отменена ли операция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 умолчанию токен не отменен, если отменить - станет отменен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отмены - это объект</a:t>
            </a:r>
            <a:endParaRPr/>
          </a:p>
        </p:txBody>
      </p:sp>
      <p:sp>
        <p:nvSpPr>
          <p:cNvPr id="125" name="Google Shape;125;p25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него всегда можно спросить, отменена ли операция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 умолчанию токен не отменен, если отменить - станет отменен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Может оказаться отмененным по разным причинам, но работаем мы с ним одинаково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Зачем это нужно?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Код становится проще</a:t>
            </a:r>
            <a:endParaRPr/>
          </a:p>
        </p:txBody>
      </p:sp>
      <p:sp>
        <p:nvSpPr>
          <p:cNvPr id="136" name="Google Shape;136;p27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больше не знает о причинах, почему он будет завершен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Код становится проще</a:t>
            </a:r>
            <a:endParaRPr/>
          </a:p>
        </p:txBody>
      </p:sp>
      <p:sp>
        <p:nvSpPr>
          <p:cNvPr id="142" name="Google Shape;142;p28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больше не знает о причинах, почему он будет завершен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становится компактнее, в нем сложнее ошибиться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Код становится проще</a:t>
            </a:r>
            <a:endParaRPr/>
          </a:p>
        </p:txBody>
      </p:sp>
      <p:sp>
        <p:nvSpPr>
          <p:cNvPr id="148" name="Google Shape;148;p29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больше не знает о причинах, почему он будет завершен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становится компактнее, в нем сложнее ошибиться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Кодовая база унифицируется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Код становится проще</a:t>
            </a:r>
            <a:endParaRPr/>
          </a:p>
        </p:txBody>
      </p:sp>
      <p:sp>
        <p:nvSpPr>
          <p:cNvPr id="154" name="Google Shape;154;p30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больше не знает о причинах, почему он будет завершен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становится компактнее, в нем сложнее ошибиться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Кодовая база унифицируется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Токены - это универсальное соглашение о том, как мы завершаем операции по умолчанию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Код становится проще</a:t>
            </a:r>
            <a:endParaRPr/>
          </a:p>
        </p:txBody>
      </p:sp>
      <p:sp>
        <p:nvSpPr>
          <p:cNvPr id="160" name="Google Shape;160;p31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больше не знает о причинах, почему он будет завершен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становится компактнее, в нем сложнее ошибиться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Кодовая база унифицируется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Токены - это универсальное соглашение о том, как мы завершаем операции по умолчанию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Токен - это “примитив” синхронизации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274320" y="274320"/>
            <a:ext cx="4114800" cy="10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Обо мне</a:t>
            </a:r>
            <a:endParaRPr/>
          </a:p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274320" y="1645920"/>
            <a:ext cx="4114800" cy="31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Я - Евгений Блинов. Работаю тимлидом в Yandex Robotics.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Обожаю Python и регулярно на нем пишу.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В свободное время поделываю опенсорс.</a:t>
            </a:r>
            <a:endParaRPr/>
          </a:p>
        </p:txBody>
      </p:sp>
      <p:sp>
        <p:nvSpPr>
          <p:cNvPr id="59" name="Google Shape;59;p14"/>
          <p:cNvSpPr txBox="1"/>
          <p:nvPr>
            <p:ph idx="2" type="body"/>
          </p:nvPr>
        </p:nvSpPr>
        <p:spPr>
          <a:xfrm>
            <a:off x="4846320" y="560100"/>
            <a:ext cx="4023300" cy="402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60" name="Google Shape;60;p14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21432" r="12316" t="0"/>
          <a:stretch/>
        </p:blipFill>
        <p:spPr>
          <a:xfrm>
            <a:off x="4572000" y="0"/>
            <a:ext cx="4572000" cy="514350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Код становится проще</a:t>
            </a:r>
            <a:endParaRPr/>
          </a:p>
        </p:txBody>
      </p:sp>
      <p:sp>
        <p:nvSpPr>
          <p:cNvPr id="166" name="Google Shape;166;p32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больше не знает о причинах, почему он будет завершен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становится компактнее, в нем сложнее ошибиться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Кодовая база унифицируется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Токены - это универсальное соглашение о том, как мы завершаем операции по умолчанию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Токен - это “примитив” синхронизации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Легче сопровождать: код не меняется при изменении условий завершения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Код легко тестировать</a:t>
            </a:r>
            <a:endParaRPr/>
          </a:p>
        </p:txBody>
      </p:sp>
      <p:sp>
        <p:nvSpPr>
          <p:cNvPr id="172" name="Google Shape;172;p33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Вам больше не нужно писать тесты на все сценарии отмены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Просто убедитесь, что задача прерывается самым простым токеном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4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От абстракций к коду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5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Простейший пример</a:t>
            </a:r>
            <a:endParaRPr/>
          </a:p>
        </p:txBody>
      </p:sp>
      <p:sp>
        <p:nvSpPr>
          <p:cNvPr id="183" name="Google Shape;183;p35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2850" y="1097275"/>
            <a:ext cx="4098250" cy="369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Готовые реализации:</a:t>
            </a:r>
            <a:endParaRPr/>
          </a:p>
        </p:txBody>
      </p:sp>
      <p:sp>
        <p:nvSpPr>
          <p:cNvPr id="190" name="Google Shape;190;p36"/>
          <p:cNvSpPr txBox="1"/>
          <p:nvPr>
            <p:ph idx="1" type="body"/>
          </p:nvPr>
        </p:nvSpPr>
        <p:spPr>
          <a:xfrm>
            <a:off x="274325" y="885250"/>
            <a:ext cx="8595300" cy="3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cancel-token (</a:t>
            </a:r>
            <a:r>
              <a:rPr lang="ru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pypi.org/project/cancel-token/</a:t>
            </a:r>
            <a:r>
              <a:rPr lang="ru" sz="2800">
                <a:latin typeface="Arial"/>
                <a:ea typeface="Arial"/>
                <a:cs typeface="Arial"/>
                <a:sym typeface="Arial"/>
              </a:rPr>
              <a:t>)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asyncio-cancel-token (</a:t>
            </a:r>
            <a:r>
              <a:rPr lang="ru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asyncio-cancel-token.readthedocs.io/en/latest/cancel_token.html</a:t>
            </a:r>
            <a:r>
              <a:rPr lang="ru" sz="2800">
                <a:latin typeface="Arial"/>
                <a:ea typeface="Arial"/>
                <a:cs typeface="Arial"/>
                <a:sym typeface="Arial"/>
              </a:rPr>
              <a:t>)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cancel-contexts (</a:t>
            </a:r>
            <a:r>
              <a:rPr lang="ru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https://github.com/alpden550/cancel-contexts</a:t>
            </a:r>
            <a:r>
              <a:rPr lang="ru" sz="2800">
                <a:latin typeface="Arial"/>
                <a:ea typeface="Arial"/>
                <a:cs typeface="Arial"/>
                <a:sym typeface="Arial"/>
              </a:rPr>
              <a:t>)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cantok (</a:t>
            </a:r>
            <a:r>
              <a:rPr lang="ru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github.com/pomponchik/cantok</a:t>
            </a:r>
            <a:r>
              <a:rPr lang="ru" sz="2800">
                <a:latin typeface="Arial"/>
                <a:ea typeface="Arial"/>
                <a:cs typeface="Arial"/>
                <a:sym typeface="Arial"/>
              </a:rPr>
              <a:t>)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7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cancel-token</a:t>
            </a:r>
            <a:endParaRPr/>
          </a:p>
        </p:txBody>
      </p:sp>
      <p:sp>
        <p:nvSpPr>
          <p:cNvPr id="196" name="Google Shape;196;p37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Очень простая библиотека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Только один вид токена.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Нет токенов, отменяемых по таймауту или условию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Токены нельзя складывать или вкладывать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В целом не хватает синтаксического сахара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8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asyncio-cancel-token</a:t>
            </a:r>
            <a:endParaRPr/>
          </a:p>
        </p:txBody>
      </p:sp>
      <p:sp>
        <p:nvSpPr>
          <p:cNvPr id="202" name="Google Shape;202;p38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Более сложная библиотека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Подходит только для async-кода.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Нет автоотмены токенов по произвольным условиям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Опять не хватило синтаксического сахара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9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cancel-contexts</a:t>
            </a:r>
            <a:endParaRPr/>
          </a:p>
        </p:txBody>
      </p:sp>
      <p:sp>
        <p:nvSpPr>
          <p:cNvPr id="208" name="Google Shape;208;p39"/>
          <p:cNvSpPr txBox="1"/>
          <p:nvPr>
            <p:ph idx="1" type="body"/>
          </p:nvPr>
        </p:nvSpPr>
        <p:spPr>
          <a:xfrm>
            <a:off x="274325" y="1537876"/>
            <a:ext cx="85953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Пока достаточно простая библиотека, но появилась всего 4 месяца назад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Вдохновлялась Go, токены там называются контекстами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Есть контексты, отменяемые “руками” и таймаутные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0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cantok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1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Дальше мы будем обсуждать cantok</a:t>
            </a:r>
            <a:endParaRPr/>
          </a:p>
        </p:txBody>
      </p:sp>
      <p:sp>
        <p:nvSpPr>
          <p:cNvPr id="219" name="Google Shape;219;p41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Доступны разные типы токенов</a:t>
            </a:r>
            <a:endParaRPr/>
          </a:p>
        </p:txBody>
      </p:sp>
      <p:pic>
        <p:nvPicPr>
          <p:cNvPr id="220" name="Google Shape;22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0825" y="3085400"/>
            <a:ext cx="1571075" cy="12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1375" y="2889162"/>
            <a:ext cx="1672001" cy="16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Контакты</a:t>
            </a:r>
            <a:endParaRPr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Телега: </a:t>
            </a:r>
            <a:r>
              <a:rPr lang="ru">
                <a:solidFill>
                  <a:schemeClr val="dk2"/>
                </a:solidFill>
              </a:rPr>
              <a:t>@</a:t>
            </a:r>
            <a:r>
              <a:rPr lang="ru"/>
              <a:t>blinof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Гитхаб: </a:t>
            </a:r>
            <a:r>
              <a:rPr lang="ru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github.com/pomponchik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Линкедин: </a:t>
            </a:r>
            <a:r>
              <a:rPr lang="ru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linkedin.com/in/pomponchik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Личный сайт: </a:t>
            </a:r>
            <a:r>
              <a:rPr lang="ru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pomponchik.org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2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Дальше мы будем обсуждать cantok</a:t>
            </a:r>
            <a:endParaRPr/>
          </a:p>
        </p:txBody>
      </p:sp>
      <p:sp>
        <p:nvSpPr>
          <p:cNvPr id="227" name="Google Shape;227;p42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Доступны разные типы токенов: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Обычный</a:t>
            </a:r>
            <a:endParaRPr/>
          </a:p>
          <a:p>
            <a:pPr indent="0" lvl="0" marL="9144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228" name="Google Shape;22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0825" y="3085400"/>
            <a:ext cx="1571075" cy="12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1375" y="2889162"/>
            <a:ext cx="1672001" cy="16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3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Дальше мы будем обсуждать cantok</a:t>
            </a:r>
            <a:endParaRPr/>
          </a:p>
        </p:txBody>
      </p:sp>
      <p:sp>
        <p:nvSpPr>
          <p:cNvPr id="235" name="Google Shape;235;p43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Доступны разные типы токенов: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Обычный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Отменяемый по таймауту</a:t>
            </a:r>
            <a:endParaRPr/>
          </a:p>
          <a:p>
            <a:pPr indent="0" lvl="0" marL="9144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236" name="Google Shape;23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0825" y="3085400"/>
            <a:ext cx="1571075" cy="12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1375" y="2889162"/>
            <a:ext cx="1672001" cy="16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4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Дальше мы будем обсуждать cantok</a:t>
            </a:r>
            <a:endParaRPr/>
          </a:p>
        </p:txBody>
      </p:sp>
      <p:sp>
        <p:nvSpPr>
          <p:cNvPr id="243" name="Google Shape;243;p44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Доступны разные типы токенов: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Обычный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Отменяемый по таймауту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Отменяемый по произвольному условию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244" name="Google Shape;24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0825" y="3085400"/>
            <a:ext cx="1571075" cy="12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1375" y="2889162"/>
            <a:ext cx="1672001" cy="16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5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Дальше мы будем обсуждать cantok</a:t>
            </a:r>
            <a:endParaRPr/>
          </a:p>
        </p:txBody>
      </p:sp>
      <p:sp>
        <p:nvSpPr>
          <p:cNvPr id="251" name="Google Shape;251;p45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Доступны разные типы токенов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Подходит для обычного, асинхронного, многопоточного кода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252" name="Google Shape;25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0825" y="3085400"/>
            <a:ext cx="1571075" cy="12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1375" y="2889162"/>
            <a:ext cx="1672001" cy="16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6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Дальше мы будем обсуждать cantok</a:t>
            </a:r>
            <a:endParaRPr/>
          </a:p>
        </p:txBody>
      </p:sp>
      <p:sp>
        <p:nvSpPr>
          <p:cNvPr id="259" name="Google Shape;259;p46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Доступны разные типы токенов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Подходит для обычного, асинхронного, многопоточного кода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Куча синтаксического сахара</a:t>
            </a:r>
            <a:endParaRPr/>
          </a:p>
        </p:txBody>
      </p:sp>
      <p:pic>
        <p:nvPicPr>
          <p:cNvPr id="260" name="Google Shape;26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0825" y="3085400"/>
            <a:ext cx="1571075" cy="12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1375" y="2889162"/>
            <a:ext cx="1672001" cy="16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7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Все классы токенов из cantok:</a:t>
            </a:r>
            <a:endParaRPr/>
          </a:p>
        </p:txBody>
      </p:sp>
      <p:sp>
        <p:nvSpPr>
          <p:cNvPr id="267" name="Google Shape;267;p47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Потокобезопасны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8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Все </a:t>
            </a:r>
            <a:r>
              <a:rPr lang="ru"/>
              <a:t>классы токенов</a:t>
            </a:r>
            <a:r>
              <a:rPr lang="ru"/>
              <a:t> из cantok:</a:t>
            </a:r>
            <a:endParaRPr/>
          </a:p>
        </p:txBody>
      </p:sp>
      <p:sp>
        <p:nvSpPr>
          <p:cNvPr id="273" name="Google Shape;273;p48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Потокобезопасны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Наследники </a:t>
            </a:r>
            <a:r>
              <a:rPr lang="ru">
                <a:solidFill>
                  <a:schemeClr val="accent1"/>
                </a:solidFill>
              </a:rPr>
              <a:t>AbstractToken</a:t>
            </a:r>
            <a:r>
              <a:rPr lang="ru"/>
              <a:t> с единым интерфейсом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9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Все </a:t>
            </a:r>
            <a:r>
              <a:rPr lang="ru"/>
              <a:t>классы токенов</a:t>
            </a:r>
            <a:r>
              <a:rPr lang="ru"/>
              <a:t> из cantok:</a:t>
            </a:r>
            <a:endParaRPr/>
          </a:p>
        </p:txBody>
      </p:sp>
      <p:sp>
        <p:nvSpPr>
          <p:cNvPr id="279" name="Google Shape;279;p49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Потокобезопасны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Наследники </a:t>
            </a:r>
            <a:r>
              <a:rPr lang="ru">
                <a:solidFill>
                  <a:schemeClr val="accent1"/>
                </a:solidFill>
              </a:rPr>
              <a:t>AbstractToken</a:t>
            </a:r>
            <a:r>
              <a:rPr lang="ru"/>
              <a:t> с единым интерфейсом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Могут сообщать текущий статус и быть отмененными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0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Все </a:t>
            </a:r>
            <a:r>
              <a:rPr lang="ru"/>
              <a:t>классы токенов</a:t>
            </a:r>
            <a:r>
              <a:rPr lang="ru"/>
              <a:t> из cantok:</a:t>
            </a:r>
            <a:endParaRPr/>
          </a:p>
        </p:txBody>
      </p:sp>
      <p:sp>
        <p:nvSpPr>
          <p:cNvPr id="285" name="Google Shape;285;p50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Потокобезопасны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Наследники </a:t>
            </a:r>
            <a:r>
              <a:rPr lang="ru">
                <a:solidFill>
                  <a:schemeClr val="accent1"/>
                </a:solidFill>
              </a:rPr>
              <a:t>AbstractToken</a:t>
            </a:r>
            <a:r>
              <a:rPr lang="ru"/>
              <a:t> с единым интерфейсом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Могут сообщать текущий статус и быть отмененными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Не могут быть восстановлены, если уже отменялись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1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Все </a:t>
            </a:r>
            <a:r>
              <a:rPr lang="ru"/>
              <a:t>классы токенов</a:t>
            </a:r>
            <a:r>
              <a:rPr lang="ru"/>
              <a:t> из cantok:</a:t>
            </a:r>
            <a:endParaRPr/>
          </a:p>
        </p:txBody>
      </p:sp>
      <p:sp>
        <p:nvSpPr>
          <p:cNvPr id="291" name="Google Shape;291;p51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Потокобезопасны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Наследники </a:t>
            </a:r>
            <a:r>
              <a:rPr lang="ru">
                <a:solidFill>
                  <a:schemeClr val="accent1"/>
                </a:solidFill>
              </a:rPr>
              <a:t>AbstractToken</a:t>
            </a:r>
            <a:r>
              <a:rPr lang="ru"/>
              <a:t> с единым интерфейсом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Могут сообщать текущий статус и быть отмененными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Не могут быть восстановлены, если уже отменялись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Имеют собственные исключения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такое токены отмены?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2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Все </a:t>
            </a:r>
            <a:r>
              <a:rPr lang="ru"/>
              <a:t>классы токенов</a:t>
            </a:r>
            <a:r>
              <a:rPr lang="ru"/>
              <a:t> из cantok:</a:t>
            </a:r>
            <a:endParaRPr/>
          </a:p>
        </p:txBody>
      </p:sp>
      <p:sp>
        <p:nvSpPr>
          <p:cNvPr id="297" name="Google Shape;297;p52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Потокобезопасны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Наследники </a:t>
            </a:r>
            <a:r>
              <a:rPr lang="ru">
                <a:solidFill>
                  <a:schemeClr val="accent1"/>
                </a:solidFill>
              </a:rPr>
              <a:t>AbstractToken</a:t>
            </a:r>
            <a:r>
              <a:rPr lang="ru"/>
              <a:t> с единым интерфейсом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Могут сообщать текущий статус и быть отмененными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Не могут быть восстановлены, если уже отменялись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Имеют собственные исключения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Умеют приводиться к </a:t>
            </a:r>
            <a:r>
              <a:rPr lang="ru">
                <a:solidFill>
                  <a:schemeClr val="accent1"/>
                </a:solidFill>
              </a:rPr>
              <a:t>bool</a:t>
            </a:r>
            <a:r>
              <a:rPr lang="ru"/>
              <a:t>: удобно для циклов </a:t>
            </a:r>
            <a:r>
              <a:rPr lang="ru">
                <a:solidFill>
                  <a:schemeClr val="accent1"/>
                </a:solidFill>
              </a:rPr>
              <a:t>while</a:t>
            </a:r>
            <a:r>
              <a:rPr lang="ru"/>
              <a:t> и условий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3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SimpleToken</a:t>
            </a:r>
            <a:endParaRPr/>
          </a:p>
        </p:txBody>
      </p:sp>
      <p:sp>
        <p:nvSpPr>
          <p:cNvPr id="303" name="Google Shape;303;p53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Простейший вид токена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Отменить можно только “вручную”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Можно использовать в качестве заглушек в аргументах функций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04" name="Google Shape;30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7850" y="2226425"/>
            <a:ext cx="4326749" cy="226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4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>
                <a:latin typeface="Arial"/>
                <a:ea typeface="Arial"/>
                <a:cs typeface="Arial"/>
                <a:sym typeface="Arial"/>
              </a:rPr>
              <a:t>TimeoutToken</a:t>
            </a:r>
            <a:endParaRPr/>
          </a:p>
        </p:txBody>
      </p:sp>
      <p:sp>
        <p:nvSpPr>
          <p:cNvPr id="310" name="Google Shape;310;p54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Отменяется сам по истечении заданного (в секундах) времени</a:t>
            </a:r>
            <a:endParaRPr/>
          </a:p>
        </p:txBody>
      </p:sp>
      <p:pic>
        <p:nvPicPr>
          <p:cNvPr id="311" name="Google Shape;31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338" y="1660650"/>
            <a:ext cx="5181275" cy="29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5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>
                <a:latin typeface="Arial"/>
                <a:ea typeface="Arial"/>
                <a:cs typeface="Arial"/>
                <a:sym typeface="Arial"/>
              </a:rPr>
              <a:t>ConditionToken</a:t>
            </a:r>
            <a:endParaRPr/>
          </a:p>
        </p:txBody>
      </p:sp>
      <p:sp>
        <p:nvSpPr>
          <p:cNvPr id="317" name="Google Shape;317;p55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Умеет сам отклоняться по произвольному условию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Условие - это просто </a:t>
            </a:r>
            <a:r>
              <a:rPr lang="ru">
                <a:solidFill>
                  <a:schemeClr val="accent1"/>
                </a:solidFill>
              </a:rPr>
              <a:t>Callable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Условие отвечает на вопрос: “отменен ли токен” (</a:t>
            </a:r>
            <a:r>
              <a:rPr lang="ru">
                <a:solidFill>
                  <a:schemeClr val="accent1"/>
                </a:solidFill>
              </a:rPr>
              <a:t>True</a:t>
            </a:r>
            <a:r>
              <a:rPr lang="ru"/>
              <a:t>/</a:t>
            </a:r>
            <a:r>
              <a:rPr lang="ru">
                <a:solidFill>
                  <a:schemeClr val="accent1"/>
                </a:solidFill>
              </a:rPr>
              <a:t>False</a:t>
            </a:r>
            <a:r>
              <a:rPr lang="ru"/>
              <a:t>)</a:t>
            </a:r>
            <a:endParaRPr/>
          </a:p>
        </p:txBody>
      </p:sp>
      <p:pic>
        <p:nvPicPr>
          <p:cNvPr id="318" name="Google Shape;31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9175" y="2203425"/>
            <a:ext cx="4961399" cy="255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6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- это дерево</a:t>
            </a:r>
            <a:endParaRPr/>
          </a:p>
        </p:txBody>
      </p:sp>
      <p:sp>
        <p:nvSpPr>
          <p:cNvPr id="324" name="Google Shape;324;p56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Токены можно вкладывать друг в друга при создании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Кроме как при создании вкладывать нельзя, иначе риск дедлока</a:t>
            </a:r>
            <a:endParaRPr/>
          </a:p>
        </p:txBody>
      </p:sp>
      <p:pic>
        <p:nvPicPr>
          <p:cNvPr id="325" name="Google Shape;325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6750" y="2220113"/>
            <a:ext cx="4705350" cy="20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7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Вкладываем токены</a:t>
            </a:r>
            <a:endParaRPr/>
          </a:p>
        </p:txBody>
      </p:sp>
      <p:sp>
        <p:nvSpPr>
          <p:cNvPr id="331" name="Google Shape;331;p57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32" name="Google Shape;33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975" y="1533154"/>
            <a:ext cx="5190049" cy="25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8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- это фрактал</a:t>
            </a:r>
            <a:endParaRPr/>
          </a:p>
        </p:txBody>
      </p:sp>
      <p:sp>
        <p:nvSpPr>
          <p:cNvPr id="338" name="Google Shape;338;p58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39" name="Google Shape;339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7375" y="1197947"/>
            <a:ext cx="7209251" cy="317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9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Суммируем токены</a:t>
            </a:r>
            <a:endParaRPr/>
          </a:p>
        </p:txBody>
      </p:sp>
      <p:sp>
        <p:nvSpPr>
          <p:cNvPr id="345" name="Google Shape;345;p59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Просто складывайте их как числа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46" name="Google Shape;346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850" y="2571750"/>
            <a:ext cx="8410251" cy="155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0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Суммируем токены</a:t>
            </a:r>
            <a:endParaRPr/>
          </a:p>
        </p:txBody>
      </p:sp>
      <p:sp>
        <p:nvSpPr>
          <p:cNvPr id="352" name="Google Shape;352;p60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Просто складывайте их как числа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Сумма двух токенов вкладыванию в новый </a:t>
            </a:r>
            <a:r>
              <a:rPr lang="ru">
                <a:solidFill>
                  <a:schemeClr val="accent1"/>
                </a:solidFill>
              </a:rPr>
              <a:t>SimpleToken</a:t>
            </a:r>
            <a:r>
              <a:rPr lang="ru"/>
              <a:t>, но это работает чуть поумнее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53" name="Google Shape;353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188" y="2602900"/>
            <a:ext cx="8429624" cy="155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1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Суммируем токены</a:t>
            </a:r>
            <a:endParaRPr/>
          </a:p>
        </p:txBody>
      </p:sp>
      <p:sp>
        <p:nvSpPr>
          <p:cNvPr id="359" name="Google Shape;359;p61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Просто складывайте их как числа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Сумма двух токенов вкладыванию в новый </a:t>
            </a:r>
            <a:r>
              <a:rPr lang="ru">
                <a:solidFill>
                  <a:schemeClr val="accent1"/>
                </a:solidFill>
              </a:rPr>
              <a:t>SimpleToken</a:t>
            </a:r>
            <a:r>
              <a:rPr lang="ru"/>
              <a:t>, но это работает чуть поумнее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Удобно использовать для пробрасывания по стеку вызовов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60" name="Google Shape;36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825" y="2610525"/>
            <a:ext cx="8598355" cy="158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отмены - это паттерн</a:t>
            </a:r>
            <a:endParaRPr/>
          </a:p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распространен в других языках, но не в питоне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2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Приводим к bool</a:t>
            </a:r>
            <a:endParaRPr/>
          </a:p>
        </p:txBody>
      </p:sp>
      <p:sp>
        <p:nvSpPr>
          <p:cNvPr id="366" name="Google Shape;366;p62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Удобная фича для циклов и условий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Отменный токен приводится как </a:t>
            </a:r>
            <a:r>
              <a:rPr lang="ru">
                <a:solidFill>
                  <a:schemeClr val="accent1"/>
                </a:solidFill>
              </a:rPr>
              <a:t>Fals</a:t>
            </a:r>
            <a:r>
              <a:rPr lang="ru">
                <a:solidFill>
                  <a:schemeClr val="accent1"/>
                </a:solidFill>
              </a:rPr>
              <a:t>e</a:t>
            </a:r>
            <a:r>
              <a:rPr lang="ru"/>
              <a:t>, неотмененный - </a:t>
            </a:r>
            <a:r>
              <a:rPr lang="ru">
                <a:solidFill>
                  <a:schemeClr val="accent1"/>
                </a:solidFill>
              </a:rPr>
              <a:t>True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67" name="Google Shape;367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2999" y="1882875"/>
            <a:ext cx="5052850" cy="26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3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Ожидание отмены</a:t>
            </a:r>
            <a:endParaRPr/>
          </a:p>
        </p:txBody>
      </p:sp>
      <p:sp>
        <p:nvSpPr>
          <p:cNvPr id="373" name="Google Shape;373;p63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Юзкейс: прокидываем токен воркеру и ждем, когда тот отменит токен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4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Ожидание отмены</a:t>
            </a:r>
            <a:endParaRPr/>
          </a:p>
        </p:txBody>
      </p:sp>
      <p:sp>
        <p:nvSpPr>
          <p:cNvPr id="379" name="Google Shape;379;p64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Юзкейс: прокидываем токен воркеру и ждем, когда тот отменит токен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Реализация из 3045 года: асинк и синк теперь одно целое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5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Асинхронное ожидание отмены</a:t>
            </a:r>
            <a:endParaRPr/>
          </a:p>
        </p:txBody>
      </p:sp>
      <p:sp>
        <p:nvSpPr>
          <p:cNvPr id="385" name="Google Shape;385;p65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86" name="Google Shape;386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425" y="960125"/>
            <a:ext cx="7851109" cy="383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6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Синхронное ожидание отмены</a:t>
            </a:r>
            <a:endParaRPr/>
          </a:p>
        </p:txBody>
      </p:sp>
      <p:sp>
        <p:nvSpPr>
          <p:cNvPr id="392" name="Google Shape;392;p66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/>
              <a:t>Просто используем метод </a:t>
            </a:r>
            <a:r>
              <a:rPr lang="ru">
                <a:solidFill>
                  <a:schemeClr val="accent1"/>
                </a:solidFill>
              </a:rPr>
              <a:t>wait()</a:t>
            </a:r>
            <a:r>
              <a:rPr lang="ru"/>
              <a:t> как функцию</a:t>
            </a:r>
            <a:endParaRPr/>
          </a:p>
        </p:txBody>
      </p:sp>
      <p:pic>
        <p:nvPicPr>
          <p:cNvPr id="393" name="Google Shape;39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" y="1733550"/>
            <a:ext cx="851535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7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Исключения</a:t>
            </a:r>
            <a:endParaRPr/>
          </a:p>
        </p:txBody>
      </p:sp>
      <p:sp>
        <p:nvSpPr>
          <p:cNvPr id="399" name="Google Shape;399;p67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каждого типа токенов свой тип исключений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8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Исключения</a:t>
            </a:r>
            <a:endParaRPr/>
          </a:p>
        </p:txBody>
      </p:sp>
      <p:sp>
        <p:nvSpPr>
          <p:cNvPr id="405" name="Google Shape;405;p68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каждого типа токенов свой тип исключений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Чтобы поднять исключение - используем метод </a:t>
            </a:r>
            <a:r>
              <a:rPr lang="ru">
                <a:solidFill>
                  <a:schemeClr val="accent1"/>
                </a:solidFill>
              </a:rPr>
              <a:t>check()</a:t>
            </a:r>
            <a:endParaRPr>
              <a:solidFill>
                <a:schemeClr val="accent1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9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Исключения</a:t>
            </a:r>
            <a:endParaRPr/>
          </a:p>
        </p:txBody>
      </p:sp>
      <p:sp>
        <p:nvSpPr>
          <p:cNvPr id="411" name="Google Shape;411;p69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каждого типа токенов свой тип исключений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Чтобы поднять исключение - используем метод </a:t>
            </a:r>
            <a:r>
              <a:rPr lang="ru">
                <a:solidFill>
                  <a:schemeClr val="accent1"/>
                </a:solidFill>
              </a:rPr>
              <a:t>check()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Если токен отменен “вручную” - поднимется </a:t>
            </a:r>
            <a:r>
              <a:rPr lang="ru">
                <a:solidFill>
                  <a:schemeClr val="accent1"/>
                </a:solidFill>
              </a:rPr>
              <a:t>CancellationError</a:t>
            </a:r>
            <a:endParaRPr>
              <a:solidFill>
                <a:schemeClr val="accent1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0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Исключения</a:t>
            </a:r>
            <a:endParaRPr/>
          </a:p>
        </p:txBody>
      </p:sp>
      <p:sp>
        <p:nvSpPr>
          <p:cNvPr id="417" name="Google Shape;417;p70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каждого типа токенов свой тип исключений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Чтобы поднять исключение - используем метод </a:t>
            </a:r>
            <a:r>
              <a:rPr lang="ru">
                <a:solidFill>
                  <a:schemeClr val="accent1"/>
                </a:solidFill>
              </a:rPr>
              <a:t>check()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Если токен отменен “вручную” - поднимется </a:t>
            </a:r>
            <a:r>
              <a:rPr lang="ru">
                <a:solidFill>
                  <a:schemeClr val="accent1"/>
                </a:solidFill>
              </a:rPr>
              <a:t>CancellationError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Иначе - специфическое исключение, отнаследованное от CancellationError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1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Исключения</a:t>
            </a:r>
            <a:endParaRPr/>
          </a:p>
        </p:txBody>
      </p:sp>
      <p:sp>
        <p:nvSpPr>
          <p:cNvPr id="423" name="Google Shape;423;p71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каждого типа токенов свой тип исключений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Чтобы поднять исключение - используем метод </a:t>
            </a:r>
            <a:r>
              <a:rPr lang="ru">
                <a:solidFill>
                  <a:schemeClr val="accent1"/>
                </a:solidFill>
              </a:rPr>
              <a:t>check()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Если токен отменен “вручную” - поднимется </a:t>
            </a:r>
            <a:r>
              <a:rPr lang="ru">
                <a:solidFill>
                  <a:schemeClr val="accent1"/>
                </a:solidFill>
              </a:rPr>
              <a:t>CancellationError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Иначе - специфическое исключение, отнаследованное от </a:t>
            </a:r>
            <a:r>
              <a:rPr lang="ru">
                <a:solidFill>
                  <a:schemeClr val="accent1"/>
                </a:solidFill>
              </a:rPr>
              <a:t>CancellationError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 сообщении всегда подробная и точная причина отмены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отмены - это паттерн</a:t>
            </a:r>
            <a:endParaRPr/>
          </a:p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распространен в других языках, но не в питоне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Это форма DI (Dependency Injection)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2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Исключения</a:t>
            </a:r>
            <a:endParaRPr/>
          </a:p>
        </p:txBody>
      </p:sp>
      <p:sp>
        <p:nvSpPr>
          <p:cNvPr id="429" name="Google Shape;429;p72"/>
          <p:cNvSpPr txBox="1"/>
          <p:nvPr>
            <p:ph idx="1" type="body"/>
          </p:nvPr>
        </p:nvSpPr>
        <p:spPr>
          <a:xfrm>
            <a:off x="274325" y="1234175"/>
            <a:ext cx="8595300" cy="32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каждого типа токенов свой тип исключений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Чтобы поднять исключение - используем метод </a:t>
            </a:r>
            <a:r>
              <a:rPr lang="ru">
                <a:solidFill>
                  <a:schemeClr val="accent1"/>
                </a:solidFill>
              </a:rPr>
              <a:t>check()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Если токен отменен “вручную” - поднимется </a:t>
            </a:r>
            <a:r>
              <a:rPr lang="ru">
                <a:solidFill>
                  <a:schemeClr val="accent1"/>
                </a:solidFill>
              </a:rPr>
              <a:t>CancellationError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Иначе - специфическое исключение, отнаследованное от </a:t>
            </a:r>
            <a:r>
              <a:rPr lang="ru">
                <a:solidFill>
                  <a:schemeClr val="accent1"/>
                </a:solidFill>
              </a:rPr>
              <a:t>CancellationError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 сообщении всегда подробная и точная причина отмены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Каждое исключение всегда содержит атрибут </a:t>
            </a:r>
            <a:r>
              <a:rPr lang="ru">
                <a:solidFill>
                  <a:schemeClr val="accent1"/>
                </a:solidFill>
              </a:rPr>
              <a:t>token</a:t>
            </a:r>
            <a:r>
              <a:rPr lang="ru"/>
              <a:t>, содержащий конкретный токен, который был отменен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3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Для кого это?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4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Для тех, кто пишет свои библиотеки</a:t>
            </a:r>
            <a:endParaRPr/>
          </a:p>
        </p:txBody>
      </p:sp>
      <p:sp>
        <p:nvSpPr>
          <p:cNvPr id="440" name="Google Shape;440;p74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Идеально для долгих комплексных операций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Токены - это опция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Токены вместо “ручных” таймаутов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5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Для тех, кто пишет сервисы</a:t>
            </a:r>
            <a:endParaRPr/>
          </a:p>
        </p:txBody>
      </p:sp>
      <p:sp>
        <p:nvSpPr>
          <p:cNvPr id="446" name="Google Shape;446;p75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Если есть SLA на время ответа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Если есть “тяжелые” операции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Если хотите переложить установку таймаутов на клиента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6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Для всех, кто пишет “тяжелый” софт</a:t>
            </a:r>
            <a:endParaRPr/>
          </a:p>
        </p:txBody>
      </p:sp>
      <p:sp>
        <p:nvSpPr>
          <p:cNvPr id="452" name="Google Shape;452;p76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Любые долгие операции, результат которых может стать ненужным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Можно использовать для десктопных приложений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Для многоступенчатых ML-пайплайнов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7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Все!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8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Ссылки:</a:t>
            </a:r>
            <a:endParaRPr/>
          </a:p>
        </p:txBody>
      </p:sp>
      <p:sp>
        <p:nvSpPr>
          <p:cNvPr id="463" name="Google Shape;463;p78"/>
          <p:cNvSpPr txBox="1"/>
          <p:nvPr>
            <p:ph idx="1" type="body"/>
          </p:nvPr>
        </p:nvSpPr>
        <p:spPr>
          <a:xfrm>
            <a:off x="274325" y="1097275"/>
            <a:ext cx="8595300" cy="32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Дока: </a:t>
            </a:r>
            <a:r>
              <a:rPr lang="ru" u="sng">
                <a:solidFill>
                  <a:schemeClr val="hlink"/>
                </a:solidFill>
                <a:hlinkClick r:id="rId3"/>
              </a:rPr>
              <a:t>cantok.readthedocs.io/en/latest/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Код: </a:t>
            </a:r>
            <a:r>
              <a:rPr lang="ru" u="sng">
                <a:solidFill>
                  <a:schemeClr val="hlink"/>
                </a:solidFill>
                <a:hlinkClick r:id="rId4"/>
              </a:rPr>
              <a:t>github.com/pomponchik/cantok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Предлагайте баги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Жалуйтесь на фичи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Пишите Issue, если затащили в свою опенсорсную либу - добавлю в список совместимых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 ⭐!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ru" sz="1700"/>
              <a:t>За красивый шаблон для презентации особая благодарность компании Evrone</a:t>
            </a:r>
            <a:endParaRPr sz="1700"/>
          </a:p>
        </p:txBody>
      </p:sp>
      <p:pic>
        <p:nvPicPr>
          <p:cNvPr id="464" name="Google Shape;464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8175" y="236100"/>
            <a:ext cx="2680100" cy="268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отмены - это паттерн</a:t>
            </a:r>
            <a:endParaRPr/>
          </a:p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распространен в других языках, но не в питоне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Это форма DI (Dependency Injection)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 коде всегда должен быть объект, ответственный за завершение операции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отмены - это паттерн</a:t>
            </a:r>
            <a:endParaRPr/>
          </a:p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распространен в других языках, но не в питоне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Это форма DI (Dependency Injection)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 коде всегда должен быть объект, ответственный за завершение операции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Это мягкая и “добровольная” форма прерывания операции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отмены - это паттерн</a:t>
            </a:r>
            <a:endParaRPr/>
          </a:p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распространен в других языках, но не в питоне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Это форма DI (Dependency Injection)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 коде всегда должен быть объект, ответственный за завершение операции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Это мягкая и “добровольная” форма прерывания операции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Токены можно объединять и вкладывать друг в друга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vrone Event Presentation">
  <a:themeElements>
    <a:clrScheme name="Simple Light">
      <a:dk1>
        <a:srgbClr val="000000"/>
      </a:dk1>
      <a:lt1>
        <a:srgbClr val="FFFFFF"/>
      </a:lt1>
      <a:dk2>
        <a:srgbClr val="808080"/>
      </a:dk2>
      <a:lt2>
        <a:srgbClr val="CCCCCC"/>
      </a:lt2>
      <a:accent1>
        <a:srgbClr val="FF5533"/>
      </a:accent1>
      <a:accent2>
        <a:srgbClr val="E5E5E5"/>
      </a:accent2>
      <a:accent3>
        <a:srgbClr val="009955"/>
      </a:accent3>
      <a:accent4>
        <a:srgbClr val="FFCC55"/>
      </a:accent4>
      <a:accent5>
        <a:srgbClr val="0055CC"/>
      </a:accent5>
      <a:accent6>
        <a:srgbClr val="FFDDCC"/>
      </a:accent6>
      <a:hlink>
        <a:srgbClr val="00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