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72" r:id="rId14"/>
    <p:sldId id="268" r:id="rId15"/>
    <p:sldId id="269" r:id="rId16"/>
    <p:sldId id="270" r:id="rId17"/>
    <p:sldId id="271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geniy Blinov" initials="EB" lastIdx="2" clrIdx="0">
    <p:extLst>
      <p:ext uri="{19B8F6BF-5375-455C-9EA6-DF929625EA0E}">
        <p15:presenceInfo xmlns:p15="http://schemas.microsoft.com/office/powerpoint/2012/main" userId="Evgeniy Blino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4"/>
    <p:restoredTop sz="94686"/>
  </p:normalViewPr>
  <p:slideViewPr>
    <p:cSldViewPr snapToGrid="0">
      <p:cViewPr varScale="1">
        <p:scale>
          <a:sx n="109" d="100"/>
          <a:sy n="109" d="100"/>
        </p:scale>
        <p:origin x="8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3-21T15:38:02.324" idx="1">
    <p:pos x="3582" y="45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2BA300-A5D0-7C56-2815-43A8B0D5EA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C321206-F07D-2F3B-AC8D-B44A371D8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892F3B-911A-E7AB-D164-0E04E1237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4DE9-6A52-3941-AB75-848FCFF0771C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5B227F-A7C1-28BC-D582-59B95DB87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A41B80-BCE3-3D9A-811B-225B66BC4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F8F3A-9435-754E-A794-DB77BE4B4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557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EE5B06-DEC0-40F6-8CF9-0C9062222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7D184D4-4521-CD93-1FEE-0F34440DA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09D5E9-7384-CB69-E72E-B72721D54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4DE9-6A52-3941-AB75-848FCFF0771C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6B1ECC-542F-F4DB-7D45-23C72BE50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ECBA54-4A6B-CF5B-AD68-2E1C0F59C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F8F3A-9435-754E-A794-DB77BE4B4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03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D99206F-882B-C823-C525-8FCD510B56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D248E84-2DBC-1A57-C032-B0A80644BD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B18441-F0F1-B0C5-154B-BE73FB9F3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4DE9-6A52-3941-AB75-848FCFF0771C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50AE46-4D3C-B799-556E-A2C8862A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542F65-A264-0F02-37A3-D58187136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F8F3A-9435-754E-A794-DB77BE4B4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447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6E7C90-1D01-87F9-C9DC-6BC4094F8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C7C3B4-0AA8-921B-F1A7-C60E1CD0C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09DAAF-9036-1363-8FB4-A5EE67EB6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4DE9-6A52-3941-AB75-848FCFF0771C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CAC334-1C4E-0761-0C12-99F1DF925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B476FB-385C-776C-D813-4D1DE1F07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F8F3A-9435-754E-A794-DB77BE4B4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79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D17B8-EB4D-5AE0-30FB-F02F27354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713F1D-FAF5-D254-9D18-79D901A20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576904-4503-A928-9E52-C50D0A92E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4DE9-6A52-3941-AB75-848FCFF0771C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72A21B-2194-C222-1345-9706A19FA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867B84-25D9-49A5-E029-C00AD3D49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F8F3A-9435-754E-A794-DB77BE4B4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56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E0818C-1CC8-0C69-2FD4-4D0DBF987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39EB43-4E69-0F48-CDB9-89E7376AF6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A332089-F628-1C17-8E6C-4239632E7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62BF44-E283-03C8-2132-DF13CA7A0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4DE9-6A52-3941-AB75-848FCFF0771C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EC1ECF-1917-841D-D523-87BBCE11C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4F444A-1F23-86DC-5C7D-AE7F851FA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F8F3A-9435-754E-A794-DB77BE4B4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34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275B4A-9DA0-4D59-0D31-55E29CBDA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8C6712-30BF-2B53-1261-4B115CA44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AFB58BE-5682-4B5F-142D-4085EEE64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C804003-1427-876F-9ECC-8A41AFB9EE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EB4674E-F8DA-BA29-FCC0-07E37442F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A138A69-4B00-1120-6E2A-675950BDE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4DE9-6A52-3941-AB75-848FCFF0771C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201F884-AE7F-026B-17FB-5A5F19A8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F80AF16-38D2-3D85-64E3-1900AC7F1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F8F3A-9435-754E-A794-DB77BE4B4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611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8E6F02-8BF6-BBBB-66D9-6352FD5D1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FA8B1A-3F10-45B7-1D71-A39941126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4DE9-6A52-3941-AB75-848FCFF0771C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43F02D6-5804-EA1B-439F-F5F41174C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64F4F51-FCD2-063D-7978-34078B2B9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F8F3A-9435-754E-A794-DB77BE4B4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03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CEEC0A1-93DF-20BA-AFB9-F3632F3C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4DE9-6A52-3941-AB75-848FCFF0771C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FD61AD4-87BE-83F5-5D46-AAD1CC589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D503D8B-8D7B-E07E-7FEC-21C32B98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F8F3A-9435-754E-A794-DB77BE4B4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277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F62E25-892E-F152-34A2-350C61A15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DFCCDE-F6B3-1721-141A-AF69720F4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0F6E99D-E2A5-3D03-9B38-CFCF8C6ED8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5D18EB-E4B8-3FDE-CA10-E0D0B75AE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4DE9-6A52-3941-AB75-848FCFF0771C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664BF-9FA5-64D8-DCFC-2AF96D1EF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CDC6C4-6F2A-DF2F-F72D-BE0AC3DE5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F8F3A-9435-754E-A794-DB77BE4B4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373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FEF156-212C-D70F-9EFC-C5B903570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E17EACD-50C1-C682-00FF-F22FB43129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D68BA9-1E4E-364D-48B9-6ED7D3CC85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FE055B-847F-7BDD-B96E-62E2597F1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F4DE9-6A52-3941-AB75-848FCFF0771C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EA086A-31A4-F161-01C5-C1794E42D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7597FB-61EC-F0F6-E91C-55C98D194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F8F3A-9435-754E-A794-DB77BE4B4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51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DF653A-EE0F-A432-7A9F-4EF48A1B9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8D065C-A950-EDF3-473E-E19C98A2E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038E01-8357-6AE0-9114-2709CB53F1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F4DE9-6A52-3941-AB75-848FCFF0771C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783F3E-8F49-FEB2-A2AD-4FD0FD5DB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D6FE12-61C1-5265-825A-E8547C0D7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F8F3A-9435-754E-A794-DB77BE4B4C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35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pomponchik/cantok" TargetMode="External"/><Relationship Id="rId2" Type="http://schemas.openxmlformats.org/officeDocument/2006/relationships/hyperlink" Target="https://cantok.readthedocs.io/en/lates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syncio-cancel-token.readthedocs.io/en/latest/cancel_token.html" TargetMode="External"/><Relationship Id="rId2" Type="http://schemas.openxmlformats.org/officeDocument/2006/relationships/hyperlink" Target="https://pypi.org/project/cancel-toke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pomponchik/canto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тмена закупки № 19.1-1-ЦПЭ от 19.08.2021">
            <a:extLst>
              <a:ext uri="{FF2B5EF4-FFF2-40B4-BE49-F238E27FC236}">
                <a16:creationId xmlns:a16="http://schemas.microsoft.com/office/drawing/2014/main" id="{3C7D292B-B7DA-E34C-BA63-8900DD423A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738" y="3821723"/>
            <a:ext cx="3654670" cy="2436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B4D606-A4BA-AB20-E829-7A7FEDEF9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/>
          <a:lstStyle/>
          <a:p>
            <a:r>
              <a:rPr lang="ru-RU" dirty="0"/>
              <a:t>Токены отмены как паттерн и как библиотека </a:t>
            </a:r>
            <a:r>
              <a:rPr lang="en-US" dirty="0" err="1">
                <a:latin typeface="Avenir Book" panose="02000503020000020003" pitchFamily="2" charset="0"/>
              </a:rPr>
              <a:t>cantok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0679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8C1CA2-4A5E-C855-B232-4FB979354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TimeoutToken</a:t>
            </a:r>
            <a:r>
              <a:rPr lang="ru-RU" dirty="0"/>
              <a:t>(</a:t>
            </a:r>
            <a:r>
              <a:rPr lang="en-US" dirty="0"/>
              <a:t>&lt;some number&gt;)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518B89-2A06-C5E5-9147-632160BF8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Отменяется сам по истечении заданного (в секундах) периода времени</a:t>
            </a:r>
          </a:p>
          <a:p>
            <a:r>
              <a:rPr lang="ru-RU" dirty="0"/>
              <a:t>Пример: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CD791C3-7903-D95F-0B43-3B1C573D5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350" y="3217985"/>
            <a:ext cx="4559300" cy="252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280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366A3B-7136-02AF-7013-C55692744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ConditionToken</a:t>
            </a:r>
            <a:r>
              <a:rPr lang="en-US" dirty="0"/>
              <a:t>(&lt;some callable&gt;)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837099-9B76-A20E-49D6-EFC2B03FF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Умеет отменяться сам по произвольному условию</a:t>
            </a:r>
          </a:p>
          <a:p>
            <a:r>
              <a:rPr lang="ru-RU" dirty="0"/>
              <a:t>Произвольное условие – это просто </a:t>
            </a:r>
            <a:r>
              <a:rPr lang="en-US" dirty="0"/>
              <a:t>callable</a:t>
            </a:r>
            <a:r>
              <a:rPr lang="ru-RU" dirty="0"/>
              <a:t>, который отвечает на вопрос «отменен ли токен» (</a:t>
            </a:r>
            <a:r>
              <a:rPr lang="en-US" dirty="0"/>
              <a:t>True/False)</a:t>
            </a:r>
          </a:p>
          <a:p>
            <a:r>
              <a:rPr lang="ru-RU" dirty="0"/>
              <a:t>Пример: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DDD7EBF-F110-8A68-EF1C-C5A5932FB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1462" y="3429000"/>
            <a:ext cx="6019800" cy="3034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817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54A5EE-A630-D520-E8ED-7E18DBA00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Встраивание токенов друг в друга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630FC4-240F-D480-D0C3-BB9B2D0C8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Можно создать токен, в который будет вложен другой токен</a:t>
            </a:r>
          </a:p>
          <a:p>
            <a:r>
              <a:rPr lang="ru-RU" dirty="0"/>
              <a:t>Нельзя вложить токен в другой токен кроме как при создании этого другого, иначе возможны </a:t>
            </a:r>
            <a:r>
              <a:rPr lang="ru-RU" dirty="0" err="1"/>
              <a:t>дедлоки</a:t>
            </a:r>
            <a:r>
              <a:rPr lang="ru-RU" dirty="0"/>
              <a:t>, а чтобы защититься от них – придется вводить механизм защиты через поиск циклов в графе зависимостей: это было бы дорого и било бы по параллелизму</a:t>
            </a:r>
          </a:p>
          <a:p>
            <a:r>
              <a:rPr lang="ru-RU" dirty="0"/>
              <a:t>Пример: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1B64DD3-A827-C2FB-D510-FF706CA5F4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9611" y="4001294"/>
            <a:ext cx="5237773" cy="2581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605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BCCD87-5598-8154-B645-252C4E22A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Суммирование токенов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F646A2-7387-C1DD-4F19-062528951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Просто суммируйте их как числа</a:t>
            </a:r>
          </a:p>
          <a:p>
            <a:r>
              <a:rPr lang="ru-RU" dirty="0"/>
              <a:t>Сумма двух токенов – это новый токен</a:t>
            </a:r>
          </a:p>
          <a:p>
            <a:r>
              <a:rPr lang="ru-RU" dirty="0"/>
              <a:t>Новый токен – это </a:t>
            </a:r>
            <a:r>
              <a:rPr lang="en-US" dirty="0" err="1"/>
              <a:t>SimpleToken</a:t>
            </a:r>
            <a:r>
              <a:rPr lang="ru-RU" dirty="0"/>
              <a:t>, включающий первые 2 токена</a:t>
            </a:r>
          </a:p>
          <a:p>
            <a:r>
              <a:rPr lang="ru-RU" dirty="0"/>
              <a:t>Удобно использовать для </a:t>
            </a:r>
            <a:r>
              <a:rPr lang="ru-RU" dirty="0" err="1"/>
              <a:t>прокидывания</a:t>
            </a:r>
            <a:r>
              <a:rPr lang="ru-RU" dirty="0"/>
              <a:t> ограничений по стеку вызовов с постепенным ужесточением</a:t>
            </a:r>
          </a:p>
          <a:p>
            <a:r>
              <a:rPr lang="ru-RU" dirty="0"/>
              <a:t>Пример: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A608C18-7649-DDA1-C579-49FEE6FA09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6335" y="4557835"/>
            <a:ext cx="7772400" cy="1406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001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AED8EA-5B77-79DF-64E7-3BE6EF901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Приведение к </a:t>
            </a:r>
            <a:r>
              <a:rPr lang="en-US" dirty="0"/>
              <a:t>bool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6BE575-928D-2F47-BA3D-AC0D35450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Удобная фича для циклов </a:t>
            </a:r>
            <a:r>
              <a:rPr lang="en-US" dirty="0"/>
              <a:t>while </a:t>
            </a:r>
            <a:r>
              <a:rPr lang="ru-RU" dirty="0"/>
              <a:t>и условий</a:t>
            </a:r>
          </a:p>
          <a:p>
            <a:r>
              <a:rPr lang="ru-RU" dirty="0"/>
              <a:t>Отмененный токен приводится как </a:t>
            </a:r>
            <a:r>
              <a:rPr lang="en-US" dirty="0"/>
              <a:t>False</a:t>
            </a:r>
            <a:r>
              <a:rPr lang="ru-RU" dirty="0"/>
              <a:t>, неотмененный – как </a:t>
            </a:r>
            <a:r>
              <a:rPr lang="en-US" dirty="0"/>
              <a:t>True</a:t>
            </a:r>
          </a:p>
          <a:p>
            <a:r>
              <a:rPr lang="ru-RU" dirty="0"/>
              <a:t>Пример</a:t>
            </a:r>
            <a:r>
              <a:rPr lang="en-US" dirty="0"/>
              <a:t> (</a:t>
            </a:r>
            <a:r>
              <a:rPr lang="ru-RU" dirty="0"/>
              <a:t>он уже был на слайде про </a:t>
            </a:r>
            <a:r>
              <a:rPr lang="en-US" dirty="0" err="1"/>
              <a:t>SimpleToken</a:t>
            </a:r>
            <a:r>
              <a:rPr lang="en-US" dirty="0"/>
              <a:t>)</a:t>
            </a:r>
            <a:r>
              <a:rPr lang="ru-RU" dirty="0"/>
              <a:t>: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6E659D1-2883-BDEA-A47D-EBE4D64A9E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8684" y="3853657"/>
            <a:ext cx="42926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190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9223AC-0C9A-E441-8190-1476704C3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Ожидание отмены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E51CD2-3CD4-F602-A0C1-A7E7BDDD0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9477"/>
            <a:ext cx="10515600" cy="4523398"/>
          </a:xfrm>
        </p:spPr>
        <p:txBody>
          <a:bodyPr>
            <a:normAutofit/>
          </a:bodyPr>
          <a:lstStyle/>
          <a:p>
            <a:r>
              <a:rPr lang="ru-RU" dirty="0"/>
              <a:t>Возможный </a:t>
            </a:r>
            <a:r>
              <a:rPr lang="ru-RU" dirty="0" err="1"/>
              <a:t>юзкейс</a:t>
            </a:r>
            <a:r>
              <a:rPr lang="ru-RU" dirty="0"/>
              <a:t>: передаем токен некоему </a:t>
            </a:r>
            <a:r>
              <a:rPr lang="ru-RU" dirty="0" err="1"/>
              <a:t>воркеру</a:t>
            </a:r>
            <a:r>
              <a:rPr lang="ru-RU" dirty="0"/>
              <a:t>, после чего ожидаем отмены. </a:t>
            </a:r>
            <a:r>
              <a:rPr lang="ru-RU" dirty="0" err="1"/>
              <a:t>Воркер</a:t>
            </a:r>
            <a:r>
              <a:rPr lang="ru-RU" dirty="0"/>
              <a:t>, когда заканчивает работу – отменяет токен, и мы выходим из ожидания.</a:t>
            </a:r>
          </a:p>
          <a:p>
            <a:r>
              <a:rPr lang="ru-RU" dirty="0"/>
              <a:t>Прикольная реализация: метод </a:t>
            </a:r>
            <a:r>
              <a:rPr lang="en-US" dirty="0"/>
              <a:t>wait() </a:t>
            </a:r>
            <a:r>
              <a:rPr lang="ru-RU" dirty="0"/>
              <a:t>можно </a:t>
            </a:r>
            <a:r>
              <a:rPr lang="ru-RU" dirty="0" err="1"/>
              <a:t>эвейтить</a:t>
            </a:r>
            <a:r>
              <a:rPr lang="ru-RU" dirty="0"/>
              <a:t>, а можно нет.</a:t>
            </a:r>
            <a:endParaRPr lang="en-US" dirty="0"/>
          </a:p>
          <a:p>
            <a:r>
              <a:rPr lang="ru-RU" dirty="0"/>
              <a:t>Легально ли это? Не знаю.</a:t>
            </a:r>
          </a:p>
          <a:p>
            <a:r>
              <a:rPr lang="ru-RU" dirty="0"/>
              <a:t>Легко ошибиться и забыть написать </a:t>
            </a:r>
            <a:r>
              <a:rPr lang="en-US" dirty="0"/>
              <a:t>await </a:t>
            </a:r>
            <a:r>
              <a:rPr lang="ru-RU" dirty="0"/>
              <a:t>в асинхронном коде – думаю решать эту проблему специальным плагином для линтера, но пока его еще нет. Если кто шарит за такое – можете помочь.</a:t>
            </a:r>
          </a:p>
        </p:txBody>
      </p:sp>
    </p:spTree>
    <p:extLst>
      <p:ext uri="{BB962C8B-B14F-4D97-AF65-F5344CB8AC3E}">
        <p14:creationId xmlns:p14="http://schemas.microsoft.com/office/powerpoint/2010/main" val="1929842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90C779-08B4-3C52-FD4D-2D59E93FA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Асинхронное ожидание отмены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0CBD86-294A-7373-19BB-335617EC9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338"/>
            <a:ext cx="10515600" cy="4582625"/>
          </a:xfrm>
        </p:spPr>
        <p:txBody>
          <a:bodyPr/>
          <a:lstStyle/>
          <a:p>
            <a:r>
              <a:rPr lang="ru-RU" dirty="0"/>
              <a:t>Используем ключевое слово </a:t>
            </a:r>
            <a:r>
              <a:rPr lang="en-US" dirty="0"/>
              <a:t>await: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51D6348-AF1E-DE8C-BB27-1F30D8C73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359687"/>
            <a:ext cx="7772400" cy="3817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821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09D073-9F8C-44D8-CA59-1229D0BAE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Синхронное ожидание отмены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DB012A-5ED0-864E-B07D-4C9273EFC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Просто используем метод </a:t>
            </a:r>
            <a:r>
              <a:rPr lang="en-US" dirty="0"/>
              <a:t>wait() </a:t>
            </a:r>
            <a:r>
              <a:rPr lang="ru-RU" dirty="0"/>
              <a:t>как обычную функцию: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53522D3-0276-53FB-7ED4-484122C373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953" y="2880224"/>
            <a:ext cx="11354094" cy="224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4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1E9BC4-02EA-535C-4872-7CD5B95BB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Исключения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5CCD30-65EA-86A2-283B-D5D279520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5385"/>
            <a:ext cx="10515600" cy="5027490"/>
          </a:xfrm>
        </p:spPr>
        <p:txBody>
          <a:bodyPr/>
          <a:lstStyle/>
          <a:p>
            <a:r>
              <a:rPr lang="ru-RU" dirty="0"/>
              <a:t>Каждый токен имеет собственный класс исключений</a:t>
            </a:r>
          </a:p>
          <a:p>
            <a:r>
              <a:rPr lang="ru-RU" dirty="0"/>
              <a:t>Для поднятия исключения, если токен отменен, используется метод </a:t>
            </a:r>
            <a:r>
              <a:rPr lang="en-US" dirty="0"/>
              <a:t>check()</a:t>
            </a:r>
            <a:r>
              <a:rPr lang="ru-RU" dirty="0"/>
              <a:t> (на базе алгоритма </a:t>
            </a:r>
            <a:r>
              <a:rPr lang="en-US" dirty="0"/>
              <a:t>DFS)</a:t>
            </a:r>
            <a:endParaRPr lang="ru-RU" dirty="0"/>
          </a:p>
          <a:p>
            <a:r>
              <a:rPr lang="ru-RU" dirty="0"/>
              <a:t>В случае, если токен отменен «вручную», поднимется </a:t>
            </a:r>
            <a:r>
              <a:rPr lang="en-US" dirty="0" err="1"/>
              <a:t>CancellationError</a:t>
            </a:r>
            <a:r>
              <a:rPr lang="ru-RU" dirty="0"/>
              <a:t>, иначе – специфичное исключение для данного типа токенов, например для </a:t>
            </a:r>
            <a:r>
              <a:rPr lang="en" dirty="0" err="1"/>
              <a:t>TimeoutToken</a:t>
            </a:r>
            <a:r>
              <a:rPr lang="ru-RU" dirty="0"/>
              <a:t> это </a:t>
            </a:r>
            <a:r>
              <a:rPr lang="en-US" dirty="0" err="1"/>
              <a:t>TimeoutCancellationError</a:t>
            </a:r>
            <a:endParaRPr lang="ru-RU" dirty="0"/>
          </a:p>
          <a:p>
            <a:r>
              <a:rPr lang="ru-RU" dirty="0"/>
              <a:t>Все классы исключений </a:t>
            </a:r>
            <a:r>
              <a:rPr lang="ru-RU" dirty="0" err="1"/>
              <a:t>отнаследованы</a:t>
            </a:r>
            <a:r>
              <a:rPr lang="ru-RU" dirty="0"/>
              <a:t> от </a:t>
            </a:r>
            <a:r>
              <a:rPr lang="en-US" dirty="0" err="1"/>
              <a:t>CancellationError</a:t>
            </a:r>
            <a:endParaRPr lang="en-US" dirty="0"/>
          </a:p>
          <a:p>
            <a:r>
              <a:rPr lang="ru-RU" dirty="0"/>
              <a:t>В сообщении всегда показана точная причина отмены</a:t>
            </a:r>
          </a:p>
          <a:p>
            <a:r>
              <a:rPr lang="ru-RU" dirty="0"/>
              <a:t>Исключение всегда имеет атрибут </a:t>
            </a:r>
            <a:r>
              <a:rPr lang="en-US" dirty="0"/>
              <a:t>token</a:t>
            </a:r>
            <a:r>
              <a:rPr lang="ru-RU" dirty="0"/>
              <a:t>, содержащий ссылку на токен, который был отменен</a:t>
            </a: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0560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CDCE94-DD70-0240-91DE-FE1E6FAE5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Немного о ЦА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2B4514-3801-0C98-4185-C4D1CBF41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7723"/>
            <a:ext cx="10515600" cy="3879240"/>
          </a:xfrm>
        </p:spPr>
        <p:txBody>
          <a:bodyPr/>
          <a:lstStyle/>
          <a:p>
            <a:r>
              <a:rPr lang="ru-RU" dirty="0"/>
              <a:t>Пишущим библиотеки: добавьте туда поддержку токенов отмены</a:t>
            </a:r>
          </a:p>
          <a:p>
            <a:r>
              <a:rPr lang="ru-RU" dirty="0"/>
              <a:t>Полезно для тех, кто пишет сервисы с </a:t>
            </a:r>
            <a:r>
              <a:rPr lang="en-US" dirty="0"/>
              <a:t>SLA </a:t>
            </a:r>
            <a:r>
              <a:rPr lang="ru-RU" dirty="0"/>
              <a:t>на время ответа</a:t>
            </a:r>
          </a:p>
          <a:p>
            <a:r>
              <a:rPr lang="ru-RU" dirty="0"/>
              <a:t>Полезно для тяжелых и долгих операций, результат которых в какой-то момент может стать не нужным</a:t>
            </a:r>
          </a:p>
        </p:txBody>
      </p:sp>
    </p:spTree>
    <p:extLst>
      <p:ext uri="{BB962C8B-B14F-4D97-AF65-F5344CB8AC3E}">
        <p14:creationId xmlns:p14="http://schemas.microsoft.com/office/powerpoint/2010/main" val="2059902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28C693-8B32-96B5-565C-E4851B4C5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Тезисы про то, что такое токен отмены: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A39C89-9CBA-1F02-BF70-3101EF0D0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9169"/>
            <a:ext cx="10515600" cy="5029200"/>
          </a:xfrm>
        </p:spPr>
        <p:txBody>
          <a:bodyPr>
            <a:normAutofit fontScale="92500"/>
          </a:bodyPr>
          <a:lstStyle/>
          <a:p>
            <a:r>
              <a:rPr lang="ru-RU" dirty="0"/>
              <a:t>Объект, у которого можно спросить, отменена ли операция</a:t>
            </a:r>
            <a:endParaRPr lang="en-US" dirty="0"/>
          </a:p>
          <a:p>
            <a:r>
              <a:rPr lang="ru-RU" dirty="0"/>
              <a:t>Также это название паттерна</a:t>
            </a:r>
          </a:p>
          <a:p>
            <a:r>
              <a:rPr lang="ru-RU" dirty="0"/>
              <a:t>По умолчанию токен не «отменен», если отменить – станет отменен</a:t>
            </a:r>
          </a:p>
          <a:p>
            <a:r>
              <a:rPr lang="ru-RU" dirty="0"/>
              <a:t>Может быть отменен по разным причинам (например, по таймауту), при этом работаем мы с ним одинаково</a:t>
            </a:r>
          </a:p>
          <a:p>
            <a:r>
              <a:rPr lang="ru-RU" dirty="0"/>
              <a:t>Токены можно комбинировать и объединять</a:t>
            </a:r>
          </a:p>
          <a:p>
            <a:r>
              <a:rPr lang="ru-RU" dirty="0"/>
              <a:t>Популярный паттерн работы с токенами – прокидывать их по стеку вызовов, постепенно ужесточая ограничения</a:t>
            </a:r>
          </a:p>
          <a:p>
            <a:r>
              <a:rPr lang="ru-RU" dirty="0"/>
              <a:t>Это такая форма </a:t>
            </a:r>
            <a:r>
              <a:rPr lang="en-US" dirty="0"/>
              <a:t>DI</a:t>
            </a:r>
          </a:p>
          <a:p>
            <a:r>
              <a:rPr lang="ru-RU" dirty="0"/>
              <a:t>Это способ мягко остановить программу или ее компонент, давая корректно завершиться</a:t>
            </a:r>
          </a:p>
        </p:txBody>
      </p:sp>
    </p:spTree>
    <p:extLst>
      <p:ext uri="{BB962C8B-B14F-4D97-AF65-F5344CB8AC3E}">
        <p14:creationId xmlns:p14="http://schemas.microsoft.com/office/powerpoint/2010/main" val="588645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2367A8-E46F-5A7F-3B19-A0EB3D95E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Ссылки: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D26F65-D6C8-70A4-D8DA-6123D7A24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Документация: </a:t>
            </a:r>
            <a:r>
              <a:rPr lang="en" dirty="0">
                <a:hlinkClick r:id="rId2"/>
              </a:rPr>
              <a:t>https://cantok.readthedocs.io/en/latest/</a:t>
            </a:r>
            <a:endParaRPr lang="ru-RU" dirty="0"/>
          </a:p>
          <a:p>
            <a:r>
              <a:rPr lang="ru-RU" dirty="0"/>
              <a:t>Исходный код: </a:t>
            </a:r>
            <a:r>
              <a:rPr lang="en" dirty="0">
                <a:hlinkClick r:id="rId3"/>
              </a:rPr>
              <a:t>https://github.com/pomponchik/cantok</a:t>
            </a:r>
            <a:endParaRPr lang="ru-RU" dirty="0"/>
          </a:p>
          <a:p>
            <a:endParaRPr lang="ru-RU" dirty="0"/>
          </a:p>
          <a:p>
            <a:r>
              <a:rPr lang="ru-RU" dirty="0"/>
              <a:t>Предлагайте фичи и указывайте на баги в </a:t>
            </a:r>
            <a:r>
              <a:rPr lang="en-US" dirty="0"/>
              <a:t>Issue</a:t>
            </a:r>
            <a:r>
              <a:rPr lang="ru-RU" dirty="0"/>
              <a:t> </a:t>
            </a:r>
          </a:p>
          <a:p>
            <a:r>
              <a:rPr lang="ru-RU" dirty="0"/>
              <a:t>Ставьте звездочки и </a:t>
            </a:r>
            <a:r>
              <a:rPr lang="ru-RU"/>
              <a:t>рассказывайте друзьям</a:t>
            </a:r>
            <a:endParaRPr lang="ru-RU" dirty="0"/>
          </a:p>
          <a:p>
            <a:r>
              <a:rPr lang="ru-RU" dirty="0"/>
              <a:t>Пишите </a:t>
            </a:r>
            <a:r>
              <a:rPr lang="en-US" dirty="0"/>
              <a:t>Issue</a:t>
            </a:r>
            <a:r>
              <a:rPr lang="ru-RU" dirty="0"/>
              <a:t>, если добавили поддержку токенов в свою библиотеку – добавлю ее в список совместимых</a:t>
            </a:r>
          </a:p>
        </p:txBody>
      </p:sp>
    </p:spTree>
    <p:extLst>
      <p:ext uri="{BB962C8B-B14F-4D97-AF65-F5344CB8AC3E}">
        <p14:creationId xmlns:p14="http://schemas.microsoft.com/office/powerpoint/2010/main" val="1871446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BF412-7BBD-F319-E51D-567235C03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Зачем это нужно?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A73A98-AFB8-AFDC-913B-B3F935AB7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7046"/>
            <a:ext cx="10515600" cy="4019916"/>
          </a:xfrm>
        </p:spPr>
        <p:txBody>
          <a:bodyPr/>
          <a:lstStyle/>
          <a:p>
            <a:r>
              <a:rPr lang="ru-RU" dirty="0"/>
              <a:t>Код легко тестировать</a:t>
            </a:r>
          </a:p>
          <a:p>
            <a:r>
              <a:rPr lang="ru-RU" dirty="0"/>
              <a:t>Код проще изменять, т.к. компоненты не знают о конкретных причинах завершения</a:t>
            </a:r>
          </a:p>
          <a:p>
            <a:r>
              <a:rPr lang="ru-RU" dirty="0"/>
              <a:t>Код становится тупо компактнее и проще, в нем сложнее ошибиться</a:t>
            </a:r>
          </a:p>
          <a:p>
            <a:r>
              <a:rPr lang="ru-RU" dirty="0"/>
              <a:t>Это способ унификации кодовой базы, соглашение о том, как происходит завершение операций</a:t>
            </a:r>
          </a:p>
          <a:p>
            <a:r>
              <a:rPr lang="ru-RU" dirty="0"/>
              <a:t>Иногда можно использовать для синхронизации потоков</a:t>
            </a:r>
          </a:p>
        </p:txBody>
      </p:sp>
    </p:spTree>
    <p:extLst>
      <p:ext uri="{BB962C8B-B14F-4D97-AF65-F5344CB8AC3E}">
        <p14:creationId xmlns:p14="http://schemas.microsoft.com/office/powerpoint/2010/main" val="253345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578665-182B-6541-079A-2211B8838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Откуда это все пошло?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32DB99-847B-5528-6354-671D49608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7723"/>
            <a:ext cx="10515600" cy="2403231"/>
          </a:xfrm>
        </p:spPr>
        <p:txBody>
          <a:bodyPr/>
          <a:lstStyle/>
          <a:p>
            <a:r>
              <a:rPr lang="ru-RU" dirty="0"/>
              <a:t>Из Америки (шутка)</a:t>
            </a:r>
          </a:p>
          <a:p>
            <a:r>
              <a:rPr lang="ru-RU" dirty="0"/>
              <a:t>На самом деле не знаю (правда)</a:t>
            </a:r>
          </a:p>
          <a:p>
            <a:r>
              <a:rPr lang="ru-RU" dirty="0"/>
              <a:t>Знаю, что в других языках эта идея представлена шире, например в </a:t>
            </a:r>
            <a:r>
              <a:rPr lang="en-US" dirty="0"/>
              <a:t>C# </a:t>
            </a:r>
            <a:r>
              <a:rPr lang="ru-RU" dirty="0"/>
              <a:t>или в </a:t>
            </a:r>
            <a:r>
              <a:rPr lang="en-US" dirty="0"/>
              <a:t>Go</a:t>
            </a:r>
            <a:r>
              <a:rPr lang="ru-RU" dirty="0"/>
              <a:t> – на уровне стандартной библиотеки</a:t>
            </a:r>
          </a:p>
        </p:txBody>
      </p:sp>
    </p:spTree>
    <p:extLst>
      <p:ext uri="{BB962C8B-B14F-4D97-AF65-F5344CB8AC3E}">
        <p14:creationId xmlns:p14="http://schemas.microsoft.com/office/powerpoint/2010/main" val="4170565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09C036-3DDD-4207-7E3B-1A785241D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это реализовать?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CDC214-D175-709F-D21B-0FA1FE562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61" y="1778863"/>
            <a:ext cx="5257800" cy="671390"/>
          </a:xfrm>
        </p:spPr>
        <p:txBody>
          <a:bodyPr/>
          <a:lstStyle/>
          <a:p>
            <a:r>
              <a:rPr lang="ru-RU" dirty="0"/>
              <a:t>Простейший пример на питоне: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B1E9604-C74F-0C16-0D8B-963BC1FE5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0515" y="2585190"/>
            <a:ext cx="4263292" cy="364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559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62B38F-E5C4-3494-CCD9-AB067AA63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Готовые реализации:</a:t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7D1B7B-84D7-3066-D39F-E882B7B55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5729"/>
            <a:ext cx="10515600" cy="4711234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" b="0" i="0" dirty="0">
                <a:effectLst/>
                <a:latin typeface="-apple-system"/>
              </a:rPr>
              <a:t>cancel-token (</a:t>
            </a:r>
            <a:r>
              <a:rPr lang="en" i="0" dirty="0">
                <a:effectLst/>
                <a:latin typeface="-apple-system"/>
                <a:hlinkClick r:id="rId2"/>
              </a:rPr>
              <a:t>https://pypi.org/project/cancel-token/</a:t>
            </a:r>
            <a:r>
              <a:rPr lang="en" b="0" i="0" dirty="0">
                <a:effectLst/>
                <a:latin typeface="-apple-system"/>
              </a:rPr>
              <a:t>). </a:t>
            </a:r>
            <a:r>
              <a:rPr lang="ru-RU" b="0" i="0" dirty="0">
                <a:effectLst/>
                <a:latin typeface="-apple-system"/>
              </a:rPr>
              <a:t>Она очень простая, в ней по сути только один вид токена</a:t>
            </a:r>
            <a:r>
              <a:rPr lang="en" b="0" i="0" dirty="0">
                <a:effectLst/>
                <a:latin typeface="-apple-system"/>
              </a:rPr>
              <a:t>. </a:t>
            </a:r>
            <a:r>
              <a:rPr lang="ru-RU" b="0" i="0" dirty="0">
                <a:effectLst/>
                <a:latin typeface="-apple-system"/>
              </a:rPr>
              <a:t>Токенов, отменяемых по таймауту или по условию, там нет. Их нельзя вкладывать один в другой, а также нет синтаксического сахара вроде сложения токенов или приведения к </a:t>
            </a:r>
            <a:r>
              <a:rPr lang="en" b="0" i="0" dirty="0">
                <a:effectLst/>
                <a:latin typeface="-apple-system"/>
              </a:rPr>
              <a:t>bool</a:t>
            </a:r>
            <a:r>
              <a:rPr lang="ru-RU" b="0" i="0" dirty="0">
                <a:effectLst/>
                <a:latin typeface="-apple-system"/>
              </a:rPr>
              <a:t>.</a:t>
            </a:r>
            <a:endParaRPr lang="en-US" b="0" i="0" dirty="0">
              <a:effectLst/>
              <a:latin typeface="-apple-system"/>
            </a:endParaRPr>
          </a:p>
          <a:p>
            <a:pPr marL="514350" indent="-514350">
              <a:buAutoNum type="arabicPeriod"/>
            </a:pPr>
            <a:r>
              <a:rPr lang="en" b="0" i="0" dirty="0" err="1">
                <a:effectLst/>
                <a:latin typeface="-apple-system"/>
              </a:rPr>
              <a:t>asyncio</a:t>
            </a:r>
            <a:r>
              <a:rPr lang="en" b="0" i="0" dirty="0">
                <a:effectLst/>
                <a:latin typeface="-apple-system"/>
              </a:rPr>
              <a:t>-cancel-token (</a:t>
            </a:r>
            <a:r>
              <a:rPr lang="en" i="0" dirty="0">
                <a:effectLst/>
                <a:latin typeface="-apple-system"/>
                <a:hlinkClick r:id="rId3"/>
              </a:rPr>
              <a:t>https://asyncio-cancel-token.readthedocs.io/en/latest/cancel_token.html</a:t>
            </a:r>
            <a:r>
              <a:rPr lang="en" b="0" i="0" dirty="0">
                <a:effectLst/>
                <a:latin typeface="-apple-system"/>
              </a:rPr>
              <a:t>). </a:t>
            </a:r>
            <a:r>
              <a:rPr lang="ru-RU" b="0" i="0" dirty="0">
                <a:effectLst/>
                <a:latin typeface="-apple-system"/>
              </a:rPr>
              <a:t>Более сложная библиотека, уже с поддержкой вкладывания одних токенов в другие. Главная проблема - </a:t>
            </a:r>
            <a:r>
              <a:rPr lang="ru-RU" b="0" i="0" dirty="0" err="1">
                <a:effectLst/>
                <a:latin typeface="-apple-system"/>
              </a:rPr>
              <a:t>ассоциированность</a:t>
            </a:r>
            <a:r>
              <a:rPr lang="ru-RU" b="0" i="0" dirty="0">
                <a:effectLst/>
                <a:latin typeface="-apple-system"/>
              </a:rPr>
              <a:t> только с </a:t>
            </a:r>
            <a:r>
              <a:rPr lang="en" b="0" i="0" dirty="0">
                <a:effectLst/>
                <a:latin typeface="-apple-system"/>
              </a:rPr>
              <a:t>async-</a:t>
            </a:r>
            <a:r>
              <a:rPr lang="ru-RU" b="0" i="0" dirty="0">
                <a:effectLst/>
                <a:latin typeface="-apple-system"/>
              </a:rPr>
              <a:t>кодом</a:t>
            </a:r>
            <a:r>
              <a:rPr lang="en" b="0" i="0" dirty="0">
                <a:effectLst/>
                <a:latin typeface="-apple-system"/>
              </a:rPr>
              <a:t>. </a:t>
            </a:r>
            <a:r>
              <a:rPr lang="ru-RU" dirty="0">
                <a:latin typeface="-apple-system"/>
              </a:rPr>
              <a:t>Еще лично мне не хватило синтаксического сахара и возможности отменять по произвольному условию.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323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B17DCF-5360-28C3-7C41-6AA110016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Меня не устроили готовые реализации и я написал свою: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4D40121-89B8-0CE6-866E-2AEED29CA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3023" y="2421365"/>
            <a:ext cx="2469776" cy="2015269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7345806C-FC77-3F60-980B-1E6975E10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2893"/>
            <a:ext cx="10515600" cy="3864069"/>
          </a:xfrm>
        </p:spPr>
        <p:txBody>
          <a:bodyPr/>
          <a:lstStyle/>
          <a:p>
            <a:r>
              <a:rPr lang="en-US" dirty="0"/>
              <a:t> </a:t>
            </a:r>
            <a:r>
              <a:rPr lang="ru-RU" dirty="0"/>
              <a:t>Называется </a:t>
            </a:r>
            <a:r>
              <a:rPr lang="en-US" dirty="0" err="1"/>
              <a:t>cantok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>
                <a:hlinkClick r:id="rId3"/>
              </a:rPr>
              <a:t>https://github.com/pomponchik/cantok</a:t>
            </a:r>
            <a:r>
              <a:rPr lang="en-US" dirty="0"/>
              <a:t>)</a:t>
            </a:r>
          </a:p>
          <a:p>
            <a:r>
              <a:rPr lang="ru-RU" dirty="0"/>
              <a:t>Включает различные типы токенов, например </a:t>
            </a:r>
          </a:p>
          <a:p>
            <a:pPr marL="0" indent="0">
              <a:buNone/>
            </a:pPr>
            <a:r>
              <a:rPr lang="ru-RU" dirty="0"/>
              <a:t>обычный, отменяемый по таймауту или по </a:t>
            </a:r>
          </a:p>
          <a:p>
            <a:pPr marL="0" indent="0">
              <a:buNone/>
            </a:pPr>
            <a:r>
              <a:rPr lang="ru-RU" dirty="0"/>
              <a:t>произвольному условию</a:t>
            </a:r>
          </a:p>
          <a:p>
            <a:r>
              <a:rPr lang="ru-RU" dirty="0"/>
              <a:t>Подходит для обычного, асинхронного и многопоточного кода</a:t>
            </a:r>
          </a:p>
          <a:p>
            <a:r>
              <a:rPr lang="ru-RU" dirty="0"/>
              <a:t>Есть синтаксический сахар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4159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9C3624-4C69-EDEA-2A6B-ADBBDB60E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Все токены из </a:t>
            </a:r>
            <a:r>
              <a:rPr lang="en-US" dirty="0" err="1"/>
              <a:t>cantok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F86BC2-DB2B-FFDB-832E-445F3EDDA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Потокобезопасны</a:t>
            </a:r>
            <a:endParaRPr lang="ru-RU" dirty="0"/>
          </a:p>
          <a:p>
            <a:r>
              <a:rPr lang="ru-RU" dirty="0"/>
              <a:t>Являются наследниками </a:t>
            </a:r>
            <a:r>
              <a:rPr lang="en-US" dirty="0" err="1"/>
              <a:t>AbstractToken</a:t>
            </a:r>
            <a:r>
              <a:rPr lang="en-US" dirty="0"/>
              <a:t> </a:t>
            </a:r>
            <a:r>
              <a:rPr lang="ru-RU" dirty="0"/>
              <a:t>и реализуют единый интерфейс: их можно «суммировать», вкладывать друг в друга, ожидать отмены и т.д.</a:t>
            </a:r>
          </a:p>
          <a:p>
            <a:r>
              <a:rPr lang="ru-RU" dirty="0"/>
              <a:t>Могут сообщать текущий статус и быть отмененными</a:t>
            </a:r>
          </a:p>
          <a:p>
            <a:r>
              <a:rPr lang="ru-RU" dirty="0"/>
              <a:t>Не могут стать неотмененными, если уже отменялись</a:t>
            </a:r>
          </a:p>
          <a:p>
            <a:r>
              <a:rPr lang="ru-RU" dirty="0"/>
              <a:t>Имеют собственные исключения</a:t>
            </a:r>
          </a:p>
          <a:p>
            <a:r>
              <a:rPr lang="ru-RU" dirty="0"/>
              <a:t>Умеют приводиться к </a:t>
            </a:r>
            <a:r>
              <a:rPr lang="en-US" dirty="0"/>
              <a:t>bool: </a:t>
            </a:r>
            <a:r>
              <a:rPr lang="ru-RU" dirty="0"/>
              <a:t>удобно для циклов </a:t>
            </a:r>
            <a:r>
              <a:rPr lang="en-US" dirty="0"/>
              <a:t>while </a:t>
            </a:r>
            <a:r>
              <a:rPr lang="ru-RU" dirty="0"/>
              <a:t>или условий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2960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BF3B3C-339F-F323-1E5C-E4B047A97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SimpleToken</a:t>
            </a:r>
            <a:r>
              <a:rPr lang="en-US" dirty="0"/>
              <a:t>()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7C3E3B-60FE-4A8E-60A5-6B045876B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Простейший вид токена – отменить можно только «вручную»</a:t>
            </a:r>
          </a:p>
          <a:p>
            <a:r>
              <a:rPr lang="ru-RU" dirty="0"/>
              <a:t>Подходит чтобы быть заглушкой в функциях</a:t>
            </a:r>
          </a:p>
          <a:p>
            <a:r>
              <a:rPr lang="ru-RU" dirty="0"/>
              <a:t>Пример:</a:t>
            </a:r>
            <a:endParaRPr lang="en-US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867CA75-0B16-6FA0-4AD8-11E3FCEC24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6971" y="3429000"/>
            <a:ext cx="42926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2862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907</Words>
  <Application>Microsoft Macintosh PowerPoint</Application>
  <PresentationFormat>Широкоэкранный</PresentationFormat>
  <Paragraphs>92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-apple-system</vt:lpstr>
      <vt:lpstr>Arial</vt:lpstr>
      <vt:lpstr>Avenir Book</vt:lpstr>
      <vt:lpstr>Calibri</vt:lpstr>
      <vt:lpstr>Calibri Light</vt:lpstr>
      <vt:lpstr>Тема Office</vt:lpstr>
      <vt:lpstr>Токены отмены как паттерн и как библиотека cantok</vt:lpstr>
      <vt:lpstr>Тезисы про то, что такое токен отмены:</vt:lpstr>
      <vt:lpstr>Зачем это нужно?</vt:lpstr>
      <vt:lpstr>Откуда это все пошло?</vt:lpstr>
      <vt:lpstr>Как это реализовать?</vt:lpstr>
      <vt:lpstr>Готовые реализации: </vt:lpstr>
      <vt:lpstr>Меня не устроили готовые реализации и я написал свою:</vt:lpstr>
      <vt:lpstr>Все токены из cantok:</vt:lpstr>
      <vt:lpstr>SimpleToken()</vt:lpstr>
      <vt:lpstr>TimeoutToken(&lt;some number&gt;)</vt:lpstr>
      <vt:lpstr>ConditionToken(&lt;some callable&gt;)</vt:lpstr>
      <vt:lpstr>Встраивание токенов друг в друга</vt:lpstr>
      <vt:lpstr>Суммирование токенов</vt:lpstr>
      <vt:lpstr>Приведение к bool</vt:lpstr>
      <vt:lpstr>Ожидание отмены</vt:lpstr>
      <vt:lpstr>Асинхронное ожидание отмены</vt:lpstr>
      <vt:lpstr>Синхронное ожидание отмены</vt:lpstr>
      <vt:lpstr>Исключения</vt:lpstr>
      <vt:lpstr>Немного о ЦА</vt:lpstr>
      <vt:lpstr>Ссылки: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Токены отмены как паттерн и как библиотека cantok</dc:title>
  <dc:creator>Evgeniy Blinov</dc:creator>
  <cp:lastModifiedBy>Evgeniy Blinov</cp:lastModifiedBy>
  <cp:revision>3</cp:revision>
  <dcterms:created xsi:type="dcterms:W3CDTF">2024-03-21T12:02:17Z</dcterms:created>
  <dcterms:modified xsi:type="dcterms:W3CDTF">2024-03-21T13:44:29Z</dcterms:modified>
</cp:coreProperties>
</file>