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</p:sldIdLst>
  <p:sldSz cy="5143500" cx="9144000"/>
  <p:notesSz cx="6858000" cy="9144000"/>
  <p:embeddedFontLst>
    <p:embeddedFont>
      <p:font typeface="Helvetica Neue"/>
      <p:regular r:id="rId34"/>
      <p:bold r:id="rId35"/>
      <p:italic r:id="rId36"/>
      <p:boldItalic r:id="rId37"/>
    </p:embeddedFont>
    <p:embeddedFont>
      <p:font typeface="Roboto Mono"/>
      <p:regular r:id="rId38"/>
      <p:bold r:id="rId39"/>
      <p:italic r:id="rId40"/>
      <p:boldItalic r:id="rId4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RobotoMono-italic.fntdata"/><Relationship Id="rId20" Type="http://schemas.openxmlformats.org/officeDocument/2006/relationships/slide" Target="slides/slide15.xml"/><Relationship Id="rId41" Type="http://schemas.openxmlformats.org/officeDocument/2006/relationships/font" Target="fonts/RobotoMono-boldItalic.fnt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font" Target="fonts/HelveticaNeue-bold.fntdata"/><Relationship Id="rId12" Type="http://schemas.openxmlformats.org/officeDocument/2006/relationships/slide" Target="slides/slide7.xml"/><Relationship Id="rId34" Type="http://schemas.openxmlformats.org/officeDocument/2006/relationships/font" Target="fonts/HelveticaNeue-regular.fntdata"/><Relationship Id="rId15" Type="http://schemas.openxmlformats.org/officeDocument/2006/relationships/slide" Target="slides/slide10.xml"/><Relationship Id="rId37" Type="http://schemas.openxmlformats.org/officeDocument/2006/relationships/font" Target="fonts/HelveticaNeue-boldItalic.fntdata"/><Relationship Id="rId14" Type="http://schemas.openxmlformats.org/officeDocument/2006/relationships/slide" Target="slides/slide9.xml"/><Relationship Id="rId36" Type="http://schemas.openxmlformats.org/officeDocument/2006/relationships/font" Target="fonts/HelveticaNeue-italic.fntdata"/><Relationship Id="rId17" Type="http://schemas.openxmlformats.org/officeDocument/2006/relationships/slide" Target="slides/slide12.xml"/><Relationship Id="rId39" Type="http://schemas.openxmlformats.org/officeDocument/2006/relationships/font" Target="fonts/RobotoMono-bold.fntdata"/><Relationship Id="rId16" Type="http://schemas.openxmlformats.org/officeDocument/2006/relationships/slide" Target="slides/slide11.xml"/><Relationship Id="rId38" Type="http://schemas.openxmlformats.org/officeDocument/2006/relationships/font" Target="fonts/RobotoMono-regular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" name="Google Shape;48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0794676c59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0794676c59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0794676c59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0794676c59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0794676c59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30794676c59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0794676c59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30794676c59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0794676c59_0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30794676c59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0794676c59_0_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30794676c59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0794676c59_0_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0794676c59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0794676c59_0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30794676c59_0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0794676c59_0_1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30794676c59_0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30794676c59_0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30794676c59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2ccc388564b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g2ccc388564b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30794676c59_0_1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30794676c59_0_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0794676c59_0_1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30794676c59_0_1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30794676c59_0_1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30794676c59_0_1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0794676c59_0_1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30794676c59_0_1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30794676c59_0_1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30794676c59_0_1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30794676c59_0_1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30794676c59_0_1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30794676c59_0_1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30794676c59_0_1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0794676c59_0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30794676c59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30794676c59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30794676c59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2ccc388564b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2ccc388564b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0794676c59_0_1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30794676c59_0_1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ccc388564b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2ccc388564b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30794676c59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30794676c59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0794676c59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30794676c59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0794676c59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30794676c59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0794676c5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30794676c5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4350900"/>
            <a:ext cx="9144000" cy="792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274350" y="182880"/>
            <a:ext cx="8595300" cy="219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4114800"/>
            <a:ext cx="8520600" cy="7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/>
          <p:nvPr/>
        </p:nvSpPr>
        <p:spPr>
          <a:xfrm>
            <a:off x="0" y="4350900"/>
            <a:ext cx="9144000" cy="79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2" name="Google Shape;42;p11"/>
          <p:cNvSpPr txBox="1"/>
          <p:nvPr>
            <p:ph hasCustomPrompt="1" type="title"/>
          </p:nvPr>
        </p:nvSpPr>
        <p:spPr>
          <a:xfrm>
            <a:off x="274350" y="2023050"/>
            <a:ext cx="8595300" cy="109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3" name="Google Shape;43;p11"/>
          <p:cNvSpPr txBox="1"/>
          <p:nvPr>
            <p:ph idx="1" type="body"/>
          </p:nvPr>
        </p:nvSpPr>
        <p:spPr>
          <a:xfrm>
            <a:off x="274320" y="3566160"/>
            <a:ext cx="85953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ctr"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2pPr>
            <a:lvl3pPr indent="-342900" lvl="2" marL="1371600" algn="ctr"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 algn="ctr"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ctr"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ctr"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ctr"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ctr"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ctr">
              <a:spcBef>
                <a:spcPts val="1000"/>
              </a:spcBef>
              <a:spcAft>
                <a:spcPts val="1000"/>
              </a:spcAft>
              <a:buSzPts val="1800"/>
              <a:buChar char="●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2"/>
          <p:cNvSpPr/>
          <p:nvPr/>
        </p:nvSpPr>
        <p:spPr>
          <a:xfrm>
            <a:off x="0" y="4350900"/>
            <a:ext cx="9144000" cy="79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74326" y="182875"/>
            <a:ext cx="8595300" cy="84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17" name="Google Shape;17;p4"/>
          <p:cNvSpPr txBox="1"/>
          <p:nvPr>
            <p:ph idx="1" type="body"/>
          </p:nvPr>
        </p:nvSpPr>
        <p:spPr>
          <a:xfrm>
            <a:off x="274320" y="1097280"/>
            <a:ext cx="8595300" cy="34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2pPr>
            <a:lvl3pPr indent="-342900" lvl="2" marL="1371600"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>
              <a:spcBef>
                <a:spcPts val="1000"/>
              </a:spcBef>
              <a:spcAft>
                <a:spcPts val="1000"/>
              </a:spcAft>
              <a:buSzPts val="1800"/>
              <a:buChar char="●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0" name="Google Shape;20;p5"/>
          <p:cNvSpPr txBox="1"/>
          <p:nvPr>
            <p:ph idx="1" type="body"/>
          </p:nvPr>
        </p:nvSpPr>
        <p:spPr>
          <a:xfrm>
            <a:off x="274320" y="1097280"/>
            <a:ext cx="4206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2pPr>
            <a:lvl3pPr indent="-342900" lvl="2" marL="1371600"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>
              <a:spcBef>
                <a:spcPts val="1000"/>
              </a:spcBef>
              <a:spcAft>
                <a:spcPts val="100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21" name="Google Shape;21;p5"/>
          <p:cNvSpPr txBox="1"/>
          <p:nvPr>
            <p:ph idx="2" type="body"/>
          </p:nvPr>
        </p:nvSpPr>
        <p:spPr>
          <a:xfrm>
            <a:off x="4663440" y="1097280"/>
            <a:ext cx="4206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2pPr>
            <a:lvl3pPr indent="-342900" lvl="2" marL="1371600"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>
              <a:spcBef>
                <a:spcPts val="1000"/>
              </a:spcBef>
              <a:spcAft>
                <a:spcPts val="1000"/>
              </a:spcAft>
              <a:buSzPts val="1800"/>
              <a:buChar char="●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line Title">
  <p:cSld name="ONE_COLUMN_TEXT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7"/>
          <p:cNvSpPr txBox="1"/>
          <p:nvPr>
            <p:ph idx="1" type="body"/>
          </p:nvPr>
        </p:nvSpPr>
        <p:spPr>
          <a:xfrm>
            <a:off x="274320" y="1645920"/>
            <a:ext cx="85953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2pPr>
            <a:lvl3pPr indent="-342900" lvl="2" marL="1371600"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>
              <a:spcBef>
                <a:spcPts val="1000"/>
              </a:spcBef>
              <a:spcAft>
                <a:spcPts val="100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26" name="Google Shape;26;p7"/>
          <p:cNvSpPr txBox="1"/>
          <p:nvPr>
            <p:ph type="title"/>
          </p:nvPr>
        </p:nvSpPr>
        <p:spPr>
          <a:xfrm>
            <a:off x="274320" y="274320"/>
            <a:ext cx="8595300" cy="109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elvetica Neue"/>
              <a:buNone/>
              <a:defRPr sz="3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elvetica Neue"/>
              <a:buNone/>
              <a:defRPr sz="3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elvetica Neue"/>
              <a:buNone/>
              <a:defRPr sz="3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elvetica Neue"/>
              <a:buNone/>
              <a:defRPr sz="3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elvetica Neue"/>
              <a:buNone/>
              <a:defRPr sz="3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elvetica Neue"/>
              <a:buNone/>
              <a:defRPr sz="3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elvetica Neue"/>
              <a:buNone/>
              <a:defRPr sz="3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elvetica Neue"/>
              <a:buNone/>
              <a:defRPr sz="3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elvetica Neue"/>
              <a:buNone/>
              <a:defRPr sz="3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8"/>
          <p:cNvSpPr/>
          <p:nvPr/>
        </p:nvSpPr>
        <p:spPr>
          <a:xfrm>
            <a:off x="0" y="4350900"/>
            <a:ext cx="9144000" cy="79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9" name="Google Shape;29;p8"/>
          <p:cNvSpPr txBox="1"/>
          <p:nvPr>
            <p:ph type="title"/>
          </p:nvPr>
        </p:nvSpPr>
        <p:spPr>
          <a:xfrm>
            <a:off x="274320" y="450150"/>
            <a:ext cx="85953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9"/>
          <p:cNvSpPr/>
          <p:nvPr/>
        </p:nvSpPr>
        <p:spPr>
          <a:xfrm>
            <a:off x="654326" y="4350900"/>
            <a:ext cx="3917700" cy="79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2" name="Google Shape;32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3" name="Google Shape;33;p9"/>
          <p:cNvSpPr txBox="1"/>
          <p:nvPr>
            <p:ph type="title"/>
          </p:nvPr>
        </p:nvSpPr>
        <p:spPr>
          <a:xfrm>
            <a:off x="274320" y="274320"/>
            <a:ext cx="4114800" cy="109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4" name="Google Shape;34;p9"/>
          <p:cNvSpPr txBox="1"/>
          <p:nvPr>
            <p:ph idx="1" type="subTitle"/>
          </p:nvPr>
        </p:nvSpPr>
        <p:spPr>
          <a:xfrm>
            <a:off x="274320" y="1645920"/>
            <a:ext cx="4114800" cy="318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800"/>
              <a:buNone/>
              <a:defRPr/>
            </a:lvl9pPr>
          </a:lstStyle>
          <a:p/>
        </p:txBody>
      </p:sp>
      <p:sp>
        <p:nvSpPr>
          <p:cNvPr id="35" name="Google Shape;35;p9"/>
          <p:cNvSpPr txBox="1"/>
          <p:nvPr>
            <p:ph idx="2" type="body"/>
          </p:nvPr>
        </p:nvSpPr>
        <p:spPr>
          <a:xfrm>
            <a:off x="4846320" y="560100"/>
            <a:ext cx="4023300" cy="402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Font typeface="Roboto Mono"/>
              <a:buChar char="●"/>
              <a:defRPr>
                <a:latin typeface="Roboto Mono"/>
                <a:ea typeface="Roboto Mono"/>
                <a:cs typeface="Roboto Mono"/>
                <a:sym typeface="Roboto Mono"/>
              </a:defRPr>
            </a:lvl1pPr>
            <a:lvl2pPr indent="-342900" lvl="1" marL="914400">
              <a:spcBef>
                <a:spcPts val="1000"/>
              </a:spcBef>
              <a:spcAft>
                <a:spcPts val="0"/>
              </a:spcAft>
              <a:buSzPts val="1800"/>
              <a:buFont typeface="Roboto Mono"/>
              <a:buChar char="●"/>
              <a:defRPr>
                <a:latin typeface="Roboto Mono"/>
                <a:ea typeface="Roboto Mono"/>
                <a:cs typeface="Roboto Mono"/>
                <a:sym typeface="Roboto Mono"/>
              </a:defRPr>
            </a:lvl2pPr>
            <a:lvl3pPr indent="-342900" lvl="2" marL="1371600">
              <a:spcBef>
                <a:spcPts val="1000"/>
              </a:spcBef>
              <a:spcAft>
                <a:spcPts val="0"/>
              </a:spcAft>
              <a:buSzPts val="1800"/>
              <a:buFont typeface="Roboto Mono"/>
              <a:buChar char="●"/>
              <a:defRPr>
                <a:latin typeface="Roboto Mono"/>
                <a:ea typeface="Roboto Mono"/>
                <a:cs typeface="Roboto Mono"/>
                <a:sym typeface="Roboto Mono"/>
              </a:defRPr>
            </a:lvl3pPr>
            <a:lvl4pPr indent="-342900" lvl="3" marL="1828800">
              <a:spcBef>
                <a:spcPts val="1000"/>
              </a:spcBef>
              <a:spcAft>
                <a:spcPts val="0"/>
              </a:spcAft>
              <a:buSzPts val="1800"/>
              <a:buFont typeface="Roboto Mono"/>
              <a:buChar char="●"/>
              <a:defRPr>
                <a:latin typeface="Roboto Mono"/>
                <a:ea typeface="Roboto Mono"/>
                <a:cs typeface="Roboto Mono"/>
                <a:sym typeface="Roboto Mono"/>
              </a:defRPr>
            </a:lvl4pPr>
            <a:lvl5pPr indent="-342900" lvl="4" marL="2286000">
              <a:spcBef>
                <a:spcPts val="1000"/>
              </a:spcBef>
              <a:spcAft>
                <a:spcPts val="0"/>
              </a:spcAft>
              <a:buSzPts val="1800"/>
              <a:buFont typeface="Roboto Mono"/>
              <a:buChar char="●"/>
              <a:defRPr>
                <a:latin typeface="Roboto Mono"/>
                <a:ea typeface="Roboto Mono"/>
                <a:cs typeface="Roboto Mono"/>
                <a:sym typeface="Roboto Mono"/>
              </a:defRPr>
            </a:lvl5pPr>
            <a:lvl6pPr indent="-342900" lvl="5" marL="2743200">
              <a:spcBef>
                <a:spcPts val="1000"/>
              </a:spcBef>
              <a:spcAft>
                <a:spcPts val="0"/>
              </a:spcAft>
              <a:buSzPts val="1800"/>
              <a:buFont typeface="Roboto Mono"/>
              <a:buChar char="●"/>
              <a:defRPr>
                <a:latin typeface="Roboto Mono"/>
                <a:ea typeface="Roboto Mono"/>
                <a:cs typeface="Roboto Mono"/>
                <a:sym typeface="Roboto Mono"/>
              </a:defRPr>
            </a:lvl6pPr>
            <a:lvl7pPr indent="-342900" lvl="6" marL="3200400">
              <a:spcBef>
                <a:spcPts val="1000"/>
              </a:spcBef>
              <a:spcAft>
                <a:spcPts val="0"/>
              </a:spcAft>
              <a:buSzPts val="1800"/>
              <a:buFont typeface="Roboto Mono"/>
              <a:buChar char="●"/>
              <a:defRPr>
                <a:latin typeface="Roboto Mono"/>
                <a:ea typeface="Roboto Mono"/>
                <a:cs typeface="Roboto Mono"/>
                <a:sym typeface="Roboto Mono"/>
              </a:defRPr>
            </a:lvl7pPr>
            <a:lvl8pPr indent="-342900" lvl="7" marL="3657600">
              <a:spcBef>
                <a:spcPts val="1000"/>
              </a:spcBef>
              <a:spcAft>
                <a:spcPts val="0"/>
              </a:spcAft>
              <a:buSzPts val="1800"/>
              <a:buFont typeface="Roboto Mono"/>
              <a:buChar char="●"/>
              <a:defRPr>
                <a:latin typeface="Roboto Mono"/>
                <a:ea typeface="Roboto Mono"/>
                <a:cs typeface="Roboto Mono"/>
                <a:sym typeface="Roboto Mono"/>
              </a:defRPr>
            </a:lvl8pPr>
            <a:lvl9pPr indent="-342900" lvl="8" marL="4114800">
              <a:spcBef>
                <a:spcPts val="1000"/>
              </a:spcBef>
              <a:spcAft>
                <a:spcPts val="1000"/>
              </a:spcAft>
              <a:buSzPts val="1800"/>
              <a:buFont typeface="Roboto Mono"/>
              <a:buChar char="●"/>
              <a:defRPr>
                <a:latin typeface="Roboto Mono"/>
                <a:ea typeface="Roboto Mono"/>
                <a:cs typeface="Roboto Mono"/>
                <a:sym typeface="Roboto Mono"/>
              </a:defRPr>
            </a:lvl9pPr>
          </a:lstStyle>
          <a:p/>
        </p:txBody>
      </p:sp>
      <p:sp>
        <p:nvSpPr>
          <p:cNvPr id="36" name="Google Shape;36;p9"/>
          <p:cNvSpPr/>
          <p:nvPr>
            <p:ph idx="3" type="pic"/>
          </p:nvPr>
        </p:nvSpPr>
        <p:spPr>
          <a:xfrm>
            <a:off x="4572000" y="0"/>
            <a:ext cx="4572000" cy="5143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0"/>
          <p:cNvSpPr/>
          <p:nvPr/>
        </p:nvSpPr>
        <p:spPr>
          <a:xfrm>
            <a:off x="0" y="4350900"/>
            <a:ext cx="9144000" cy="79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9" name="Google Shape;39;p10"/>
          <p:cNvSpPr txBox="1"/>
          <p:nvPr>
            <p:ph idx="1" type="body"/>
          </p:nvPr>
        </p:nvSpPr>
        <p:spPr>
          <a:xfrm>
            <a:off x="914400" y="4572000"/>
            <a:ext cx="73152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elvetica Neue"/>
              <a:buNone/>
              <a:defRPr sz="3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elvetica Neue"/>
              <a:buNone/>
              <a:defRPr sz="3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elvetica Neue"/>
              <a:buNone/>
              <a:defRPr sz="3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elvetica Neue"/>
              <a:buNone/>
              <a:defRPr sz="3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elvetica Neue"/>
              <a:buNone/>
              <a:defRPr sz="3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elvetica Neue"/>
              <a:buNone/>
              <a:defRPr sz="3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elvetica Neue"/>
              <a:buNone/>
              <a:defRPr sz="3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elvetica Neue"/>
              <a:buNone/>
              <a:defRPr sz="3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elvetica Neue"/>
              <a:buNone/>
              <a:defRPr sz="3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74320" y="1097280"/>
            <a:ext cx="859530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●"/>
              <a:defRPr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42900" lvl="1" marL="9144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●"/>
              <a:defRPr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42900" lvl="2" marL="13716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●"/>
              <a:defRPr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42900" lvl="3" marL="18288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●"/>
              <a:defRPr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42900" lvl="4" marL="22860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●"/>
              <a:defRPr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42900" lvl="5" marL="27432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●"/>
              <a:defRPr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342900" lvl="6" marL="32004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●"/>
              <a:defRPr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342900" lvl="7" marL="36576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●"/>
              <a:defRPr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342900" lvl="8" marL="411480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800"/>
              <a:buFont typeface="Helvetica Neue"/>
              <a:buChar char="●"/>
              <a:defRPr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8" name="Google Shape;8;p1"/>
          <p:cNvSpPr txBox="1"/>
          <p:nvPr/>
        </p:nvSpPr>
        <p:spPr>
          <a:xfrm>
            <a:off x="274320" y="4572000"/>
            <a:ext cx="80466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z="16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r>
              <a:rPr lang="ru" sz="16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</a:t>
            </a:r>
            <a:r>
              <a:rPr lang="ru" sz="16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Евгений Блинов › pomponchik.org › bit.ly/4gLhADB</a:t>
            </a:r>
            <a:endParaRPr sz="160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9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4.png"/><Relationship Id="rId4" Type="http://schemas.openxmlformats.org/officeDocument/2006/relationships/hyperlink" Target="http://ru.wikipedia.org/wiki/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github.com/pomponchik" TargetMode="External"/><Relationship Id="rId4" Type="http://schemas.openxmlformats.org/officeDocument/2006/relationships/hyperlink" Target="http://linkedin.com/in/pomponchik" TargetMode="External"/><Relationship Id="rId5" Type="http://schemas.openxmlformats.org/officeDocument/2006/relationships/hyperlink" Target="http://pomponchik.org" TargetMode="External"/><Relationship Id="rId6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3"/>
          <p:cNvSpPr txBox="1"/>
          <p:nvPr>
            <p:ph type="ctrTitle"/>
          </p:nvPr>
        </p:nvSpPr>
        <p:spPr>
          <a:xfrm>
            <a:off x="274350" y="182880"/>
            <a:ext cx="8595300" cy="219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6800"/>
              <a:t>Давайте писать</a:t>
            </a:r>
            <a:endParaRPr sz="6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6800">
                <a:solidFill>
                  <a:schemeClr val="accent1"/>
                </a:solidFill>
              </a:rPr>
              <a:t>либы</a:t>
            </a:r>
            <a:endParaRPr sz="68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13"/>
          <p:cNvSpPr txBox="1"/>
          <p:nvPr>
            <p:ph idx="1" type="subTitle"/>
          </p:nvPr>
        </p:nvSpPr>
        <p:spPr>
          <a:xfrm>
            <a:off x="311700" y="4114800"/>
            <a:ext cx="8520600" cy="7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Евгений Блинов для </a:t>
            </a:r>
            <a:r>
              <a:rPr lang="ru"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rPr>
              <a:t>Google DevFest Almaty 2024</a:t>
            </a:r>
            <a:endParaRPr sz="1500">
              <a:highlight>
                <a:schemeClr val="dk1"/>
              </a:highligh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2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Микросервисы – это </a:t>
            </a:r>
            <a:r>
              <a:rPr lang="ru">
                <a:solidFill>
                  <a:schemeClr val="accent1"/>
                </a:solidFill>
              </a:rPr>
              <a:t>смешение идей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112" name="Google Shape;112;p22"/>
          <p:cNvSpPr txBox="1"/>
          <p:nvPr>
            <p:ph idx="1" type="body"/>
          </p:nvPr>
        </p:nvSpPr>
        <p:spPr>
          <a:xfrm>
            <a:off x="274325" y="1050500"/>
            <a:ext cx="8595300" cy="347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Идеи о том, как </a:t>
            </a:r>
            <a:r>
              <a:rPr i="1" lang="ru"/>
              <a:t>параллелизовать выполнение кода</a:t>
            </a:r>
            <a:r>
              <a:rPr lang="ru"/>
              <a:t> и </a:t>
            </a:r>
            <a:r>
              <a:rPr i="1" lang="ru"/>
              <a:t>параллелизовать разработку</a:t>
            </a:r>
            <a:r>
              <a:rPr lang="ru"/>
              <a:t> – смешаны в одну концепцию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На самом деле </a:t>
            </a:r>
            <a:r>
              <a:rPr i="1" lang="ru"/>
              <a:t>она не делает хорошо ни то, ни другое</a:t>
            </a:r>
            <a:r>
              <a:rPr lang="ru"/>
              <a:t>: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ru"/>
              <a:t>Повсюду дублируется код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ru"/>
              <a:t>Люди обмениваются “шаблонами” микросервисов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ru"/>
              <a:t>Распределенные монолиты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ru"/>
              <a:t>Косты по железу кратно растут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ru"/>
              <a:t>Хэдкаунт растет: нужно больше разработчиков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ru"/>
              <a:t>Процветают языки вроде Go, минимально скрывающие сложность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ru"/>
              <a:t>Дорожает “входной билет” в создание крупных продуктов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3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accent1"/>
                </a:solidFill>
              </a:rPr>
              <a:t>LLM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118" name="Google Shape;118;p23"/>
          <p:cNvSpPr txBox="1"/>
          <p:nvPr>
            <p:ph idx="1" type="body"/>
          </p:nvPr>
        </p:nvSpPr>
        <p:spPr>
          <a:xfrm>
            <a:off x="274325" y="1353950"/>
            <a:ext cx="4690200" cy="317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Человек режет сложную задачу на отдельные вопросы и отдает их LLM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Задача по нарезанию сложности на куски пока на человеке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Часть “голов”, куда потом рассовывается сложность – электронные</a:t>
            </a:r>
            <a:endParaRPr/>
          </a:p>
        </p:txBody>
      </p:sp>
      <p:pic>
        <p:nvPicPr>
          <p:cNvPr id="119" name="Google Shape;11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33250" y="513550"/>
            <a:ext cx="3257675" cy="3980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4"/>
          <p:cNvSpPr txBox="1"/>
          <p:nvPr>
            <p:ph type="title"/>
          </p:nvPr>
        </p:nvSpPr>
        <p:spPr>
          <a:xfrm>
            <a:off x="274320" y="450150"/>
            <a:ext cx="85953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Однако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5"/>
          <p:cNvSpPr txBox="1"/>
          <p:nvPr>
            <p:ph type="title"/>
          </p:nvPr>
        </p:nvSpPr>
        <p:spPr>
          <a:xfrm>
            <a:off x="274325" y="274328"/>
            <a:ext cx="8595300" cy="116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Лучшее средство управления сложностью - </a:t>
            </a:r>
            <a:r>
              <a:rPr lang="ru">
                <a:solidFill>
                  <a:schemeClr val="accent1"/>
                </a:solidFill>
              </a:rPr>
              <a:t>иерархия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130" name="Google Shape;130;p25"/>
          <p:cNvSpPr txBox="1"/>
          <p:nvPr>
            <p:ph idx="1" type="body"/>
          </p:nvPr>
        </p:nvSpPr>
        <p:spPr>
          <a:xfrm>
            <a:off x="274325" y="2200850"/>
            <a:ext cx="4986000" cy="232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У этого принципа математическая основа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Сводим линейную сложность к </a:t>
            </a:r>
            <a:r>
              <a:rPr lang="ru">
                <a:solidFill>
                  <a:schemeClr val="accent1"/>
                </a:solidFill>
              </a:rPr>
              <a:t>log(n)</a:t>
            </a:r>
            <a:endParaRPr/>
          </a:p>
        </p:txBody>
      </p:sp>
      <p:pic>
        <p:nvPicPr>
          <p:cNvPr id="131" name="Google Shape;13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69125" y="1719700"/>
            <a:ext cx="4047174" cy="2325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6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Иерархия – основа всего в компьютерах</a:t>
            </a:r>
            <a:endParaRPr/>
          </a:p>
        </p:txBody>
      </p:sp>
      <p:sp>
        <p:nvSpPr>
          <p:cNvPr id="137" name="Google Shape;137;p26"/>
          <p:cNvSpPr txBox="1"/>
          <p:nvPr>
            <p:ph idx="1" type="body"/>
          </p:nvPr>
        </p:nvSpPr>
        <p:spPr>
          <a:xfrm>
            <a:off x="274325" y="1735250"/>
            <a:ext cx="3842100" cy="279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Мы создаем действительно крупные системы только когда получается хорошо абстрагировать сложность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Абстракции выстраиваются в </a:t>
            </a:r>
            <a:r>
              <a:rPr lang="ru">
                <a:solidFill>
                  <a:schemeClr val="accent1"/>
                </a:solidFill>
              </a:rPr>
              <a:t>пирамиду</a:t>
            </a:r>
            <a:r>
              <a:rPr lang="ru"/>
              <a:t>, разбитую на </a:t>
            </a:r>
            <a:r>
              <a:rPr lang="ru">
                <a:solidFill>
                  <a:schemeClr val="accent1"/>
                </a:solidFill>
              </a:rPr>
              <a:t>слои</a:t>
            </a:r>
            <a:endParaRPr>
              <a:solidFill>
                <a:schemeClr val="accent1"/>
              </a:solidFill>
            </a:endParaRPr>
          </a:p>
        </p:txBody>
      </p:sp>
      <p:pic>
        <p:nvPicPr>
          <p:cNvPr id="138" name="Google Shape;13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71150" y="1198325"/>
            <a:ext cx="4334799" cy="3296901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7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Написание библиотек – наиболее “естественная” форма иерархии в софте</a:t>
            </a:r>
            <a:endParaRPr/>
          </a:p>
        </p:txBody>
      </p:sp>
      <p:sp>
        <p:nvSpPr>
          <p:cNvPr id="144" name="Google Shape;144;p27"/>
          <p:cNvSpPr txBox="1"/>
          <p:nvPr>
            <p:ph idx="1" type="body"/>
          </p:nvPr>
        </p:nvSpPr>
        <p:spPr>
          <a:xfrm>
            <a:off x="274325" y="2209925"/>
            <a:ext cx="8595300" cy="231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Языки программирования конкурируют между собой </a:t>
            </a:r>
            <a:r>
              <a:rPr lang="ru">
                <a:solidFill>
                  <a:schemeClr val="accent1"/>
                </a:solidFill>
              </a:rPr>
              <a:t>экосистемами</a:t>
            </a:r>
            <a:endParaRPr>
              <a:solidFill>
                <a:schemeClr val="accen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Поэтому все они вырабатывают тот или иной механизм обмена готовым кодом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Эволюция языков явно идет в сторону оптимизации механизмов обмена кодом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8"/>
          <p:cNvSpPr txBox="1"/>
          <p:nvPr>
            <p:ph type="title"/>
          </p:nvPr>
        </p:nvSpPr>
        <p:spPr>
          <a:xfrm>
            <a:off x="274320" y="450150"/>
            <a:ext cx="85953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Пишите либы!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9"/>
          <p:cNvSpPr txBox="1"/>
          <p:nvPr>
            <p:ph type="title"/>
          </p:nvPr>
        </p:nvSpPr>
        <p:spPr>
          <a:xfrm>
            <a:off x="274325" y="274328"/>
            <a:ext cx="8595300" cy="113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Переиспользование кода – ключ к росту производительности труда</a:t>
            </a:r>
            <a:endParaRPr/>
          </a:p>
        </p:txBody>
      </p:sp>
      <p:sp>
        <p:nvSpPr>
          <p:cNvPr id="155" name="Google Shape;155;p29"/>
          <p:cNvSpPr txBox="1"/>
          <p:nvPr>
            <p:ph idx="1" type="body"/>
          </p:nvPr>
        </p:nvSpPr>
        <p:spPr>
          <a:xfrm>
            <a:off x="274325" y="1735250"/>
            <a:ext cx="5421600" cy="279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Б</a:t>
            </a:r>
            <a:r>
              <a:rPr lang="ru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о́льшая часть ваших задач уже были когда-то кем-то решены</a:t>
            </a:r>
            <a:endParaRPr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ru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Мы день ото дня пишем то, что кем-то уже написано ранее</a:t>
            </a:r>
            <a:endParaRPr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ru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Упаковывая код в </a:t>
            </a:r>
            <a:r>
              <a:rPr lang="ru">
                <a:solidFill>
                  <a:schemeClr val="accent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переиспользуемые порции</a:t>
            </a:r>
            <a:r>
              <a:rPr lang="ru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, мы выходим из этого бесконечного цикла и выводим с собой других</a:t>
            </a:r>
            <a:endParaRPr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6" name="Google Shape;156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58275" y="1472295"/>
            <a:ext cx="2979776" cy="30542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0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Библиотеки – путь к росту </a:t>
            </a:r>
            <a:r>
              <a:rPr i="1" lang="ru"/>
              <a:t>качества</a:t>
            </a:r>
            <a:endParaRPr i="1"/>
          </a:p>
        </p:txBody>
      </p:sp>
      <p:sp>
        <p:nvSpPr>
          <p:cNvPr id="162" name="Google Shape;162;p30"/>
          <p:cNvSpPr txBox="1"/>
          <p:nvPr>
            <p:ph idx="1" type="body"/>
          </p:nvPr>
        </p:nvSpPr>
        <p:spPr>
          <a:xfrm>
            <a:off x="274325" y="1462900"/>
            <a:ext cx="5771700" cy="306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Принцип “тысячи глаз”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Тенге, вложенный в тестирование библиотеки, </a:t>
            </a:r>
            <a:r>
              <a:rPr i="1" lang="ru"/>
              <a:t>тиражируется</a:t>
            </a:r>
            <a:r>
              <a:rPr lang="ru"/>
              <a:t> столько раз, сколько раз ее используют – поэтому либы часто лучше протестированы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“Естественный отбор” отсеивает либы, которые не работают или работают плохо</a:t>
            </a:r>
            <a:endParaRPr/>
          </a:p>
        </p:txBody>
      </p:sp>
      <p:pic>
        <p:nvPicPr>
          <p:cNvPr id="163" name="Google Shape;163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53700" y="1112525"/>
            <a:ext cx="2715924" cy="2715924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30"/>
          <p:cNvSpPr txBox="1"/>
          <p:nvPr/>
        </p:nvSpPr>
        <p:spPr>
          <a:xfrm>
            <a:off x="6208313" y="3727300"/>
            <a:ext cx="2606700" cy="8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rgbClr val="4A86E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pomponchik.org/talks/</a:t>
            </a:r>
            <a:endParaRPr sz="1300">
              <a:solidFill>
                <a:srgbClr val="4A86E8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rgbClr val="4A86E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how_to_test_libraries_in_python/</a:t>
            </a:r>
            <a:endParaRPr sz="1300">
              <a:solidFill>
                <a:srgbClr val="4A86E8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1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Открывайте исходный код</a:t>
            </a:r>
            <a:endParaRPr/>
          </a:p>
        </p:txBody>
      </p:sp>
      <p:sp>
        <p:nvSpPr>
          <p:cNvPr id="170" name="Google Shape;170;p31"/>
          <p:cNvSpPr txBox="1"/>
          <p:nvPr>
            <p:ph idx="1" type="body"/>
          </p:nvPr>
        </p:nvSpPr>
        <p:spPr>
          <a:xfrm>
            <a:off x="274325" y="1673000"/>
            <a:ext cx="8595300" cy="285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Бесплатное код-ревью от всех желающих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Многие инструменты работают лучше или дешевле для опенсорса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Открытая лицензия – предпосылка для популяризации либы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Быть автором чего-то популярного выгоднее, чем непопулярного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/>
          <p:nvPr>
            <p:ph type="title"/>
          </p:nvPr>
        </p:nvSpPr>
        <p:spPr>
          <a:xfrm>
            <a:off x="274320" y="274320"/>
            <a:ext cx="4114800" cy="109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Обо мне</a:t>
            </a:r>
            <a:endParaRPr/>
          </a:p>
        </p:txBody>
      </p:sp>
      <p:sp>
        <p:nvSpPr>
          <p:cNvPr id="57" name="Google Shape;57;p14"/>
          <p:cNvSpPr txBox="1"/>
          <p:nvPr>
            <p:ph idx="1" type="subTitle"/>
          </p:nvPr>
        </p:nvSpPr>
        <p:spPr>
          <a:xfrm>
            <a:off x="274320" y="1645920"/>
            <a:ext cx="4114800" cy="318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/>
              <a:t>Я – Евгений Блинов.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/>
              <a:t>Обожаю Python и регулярно на нем пишу.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/>
              <a:t>В свободное время поделываю опенсорс.</a:t>
            </a:r>
            <a:endParaRPr/>
          </a:p>
        </p:txBody>
      </p:sp>
      <p:sp>
        <p:nvSpPr>
          <p:cNvPr id="58" name="Google Shape;58;p14"/>
          <p:cNvSpPr txBox="1"/>
          <p:nvPr>
            <p:ph idx="2" type="body"/>
          </p:nvPr>
        </p:nvSpPr>
        <p:spPr>
          <a:xfrm>
            <a:off x="4846320" y="560100"/>
            <a:ext cx="4023300" cy="402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pic>
        <p:nvPicPr>
          <p:cNvPr id="59" name="Google Shape;59;p14"/>
          <p:cNvPicPr preferRelativeResize="0"/>
          <p:nvPr>
            <p:ph idx="3" type="pic"/>
          </p:nvPr>
        </p:nvPicPr>
        <p:blipFill rotWithShape="1">
          <a:blip r:embed="rId3">
            <a:alphaModFix/>
          </a:blip>
          <a:srcRect b="0" l="21432" r="12316" t="0"/>
          <a:stretch/>
        </p:blipFill>
        <p:spPr>
          <a:xfrm>
            <a:off x="4572000" y="0"/>
            <a:ext cx="4572000" cy="5143501"/>
          </a:xfrm>
          <a:prstGeom prst="rect">
            <a:avLst/>
          </a:prstGeom>
        </p:spPr>
      </p:pic>
      <p:sp>
        <p:nvSpPr>
          <p:cNvPr id="60" name="Google Shape;60;p14"/>
          <p:cNvSpPr/>
          <p:nvPr/>
        </p:nvSpPr>
        <p:spPr>
          <a:xfrm>
            <a:off x="92850" y="3760900"/>
            <a:ext cx="2507400" cy="1300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2"/>
          <p:cNvSpPr txBox="1"/>
          <p:nvPr>
            <p:ph type="title"/>
          </p:nvPr>
        </p:nvSpPr>
        <p:spPr>
          <a:xfrm>
            <a:off x="274326" y="182875"/>
            <a:ext cx="8595300" cy="84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 чем моя выгода?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3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Я – </a:t>
            </a:r>
            <a:r>
              <a:rPr lang="ru">
                <a:solidFill>
                  <a:schemeClr val="accent1"/>
                </a:solidFill>
              </a:rPr>
              <a:t>разработчик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181" name="Google Shape;181;p33"/>
          <p:cNvSpPr txBox="1"/>
          <p:nvPr>
            <p:ph idx="1" type="body"/>
          </p:nvPr>
        </p:nvSpPr>
        <p:spPr>
          <a:xfrm>
            <a:off x="274325" y="1564050"/>
            <a:ext cx="8595300" cy="296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Лучшие практики разработки сегодня только в опенсорсе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Написание переиспользуемого кода – лучший способ роста навыков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Все, выложенное вами в опенсорс – останется с вами при смене работы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Опенсорс как портфолио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4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Что делать </a:t>
            </a:r>
            <a:r>
              <a:rPr lang="ru">
                <a:solidFill>
                  <a:schemeClr val="accent1"/>
                </a:solidFill>
              </a:rPr>
              <a:t>разработчику</a:t>
            </a:r>
            <a:r>
              <a:rPr lang="ru"/>
              <a:t>?</a:t>
            </a:r>
            <a:endParaRPr/>
          </a:p>
        </p:txBody>
      </p:sp>
      <p:sp>
        <p:nvSpPr>
          <p:cNvPr id="187" name="Google Shape;187;p34"/>
          <p:cNvSpPr txBox="1"/>
          <p:nvPr>
            <p:ph idx="1" type="body"/>
          </p:nvPr>
        </p:nvSpPr>
        <p:spPr>
          <a:xfrm>
            <a:off x="274325" y="1112750"/>
            <a:ext cx="8595300" cy="341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Начинайте не с решения одной проблемы, а с попытки понять, </a:t>
            </a:r>
            <a:r>
              <a:rPr i="1" lang="ru"/>
              <a:t>как решается такой класс проблем</a:t>
            </a:r>
            <a:endParaRPr i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Старайтесь думать, что из того кода, который вы пишете, не специфично для одного проекта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Договаривайтесь о возможности выделения таких кусков в библиотеки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Ищите общие интересы с работодателем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5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Я – </a:t>
            </a:r>
            <a:r>
              <a:rPr lang="ru">
                <a:solidFill>
                  <a:schemeClr val="accent1"/>
                </a:solidFill>
              </a:rPr>
              <a:t>корпорация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193" name="Google Shape;193;p35"/>
          <p:cNvSpPr txBox="1"/>
          <p:nvPr>
            <p:ph idx="1" type="body"/>
          </p:nvPr>
        </p:nvSpPr>
        <p:spPr>
          <a:xfrm>
            <a:off x="274325" y="1151650"/>
            <a:ext cx="3935400" cy="337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+1 вектор мотивации сотрудников, вовлеченность растет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HR-бренд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Лучшие практики программирования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Локальный опенсорс – большой плюс в </a:t>
            </a:r>
            <a:r>
              <a:rPr lang="ru">
                <a:solidFill>
                  <a:schemeClr val="accent1"/>
                </a:solidFill>
              </a:rPr>
              <a:t>международной конкуренции</a:t>
            </a:r>
            <a:endParaRPr>
              <a:solidFill>
                <a:schemeClr val="accent1"/>
              </a:solidFill>
            </a:endParaRPr>
          </a:p>
        </p:txBody>
      </p:sp>
      <p:pic>
        <p:nvPicPr>
          <p:cNvPr id="194" name="Google Shape;194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87475" y="1020795"/>
            <a:ext cx="4652875" cy="31019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6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Что делать </a:t>
            </a:r>
            <a:r>
              <a:rPr lang="ru">
                <a:solidFill>
                  <a:schemeClr val="accent1"/>
                </a:solidFill>
              </a:rPr>
              <a:t>корпорации</a:t>
            </a:r>
            <a:r>
              <a:rPr lang="ru"/>
              <a:t>?</a:t>
            </a:r>
            <a:endParaRPr/>
          </a:p>
        </p:txBody>
      </p:sp>
      <p:sp>
        <p:nvSpPr>
          <p:cNvPr id="200" name="Google Shape;200;p36"/>
          <p:cNvSpPr txBox="1"/>
          <p:nvPr>
            <p:ph idx="1" type="body"/>
          </p:nvPr>
        </p:nvSpPr>
        <p:spPr>
          <a:xfrm>
            <a:off x="274325" y="1361750"/>
            <a:ext cx="8595300" cy="31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Снижать цензурный барьер по выкладыванию библиотек в опенсорс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Стремиться к наращиванию: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ru"/>
              <a:t>Доли кода, написанного в виде библиотек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ru"/>
              <a:t>Количества мест, где переиспользуется одна библиотека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ru"/>
              <a:t>Доли внутренних библиотек, которые стали опенсорсными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Все это упирается в систему стимулов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Стимулируйте не линейных сотрудников, а </a:t>
            </a:r>
            <a:r>
              <a:rPr lang="ru">
                <a:solidFill>
                  <a:schemeClr val="accent1"/>
                </a:solidFill>
              </a:rPr>
              <a:t>менеджмент</a:t>
            </a:r>
            <a:endParaRPr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7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Я – </a:t>
            </a:r>
            <a:r>
              <a:rPr lang="ru">
                <a:solidFill>
                  <a:schemeClr val="accent1"/>
                </a:solidFill>
              </a:rPr>
              <a:t>государство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206" name="Google Shape;206;p37"/>
          <p:cNvSpPr txBox="1"/>
          <p:nvPr>
            <p:ph idx="1" type="body"/>
          </p:nvPr>
        </p:nvSpPr>
        <p:spPr>
          <a:xfrm>
            <a:off x="274325" y="1439550"/>
            <a:ext cx="5538300" cy="308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Государство – главный бенефициар опенсорсных либ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Государственное вмешательство – возможный выход из </a:t>
            </a:r>
            <a:r>
              <a:rPr lang="ru">
                <a:solidFill>
                  <a:schemeClr val="accent1"/>
                </a:solidFill>
              </a:rPr>
              <a:t>трагедии общин</a:t>
            </a:r>
            <a:endParaRPr>
              <a:solidFill>
                <a:schemeClr val="accen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Опенсорсные либы дают всему обществу доступ к быстрому созданию качественных цифровых продуктов</a:t>
            </a:r>
            <a:endParaRPr/>
          </a:p>
        </p:txBody>
      </p:sp>
      <p:pic>
        <p:nvPicPr>
          <p:cNvPr id="207" name="Google Shape;207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66175" y="832399"/>
            <a:ext cx="2485575" cy="2485575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37"/>
          <p:cNvSpPr txBox="1"/>
          <p:nvPr/>
        </p:nvSpPr>
        <p:spPr>
          <a:xfrm>
            <a:off x="6022800" y="3353775"/>
            <a:ext cx="26847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>
                <a:solidFill>
                  <a:srgbClr val="4A86E8"/>
                </a:solidFill>
                <a:uFill>
                  <a:noFill/>
                </a:uFill>
                <a:latin typeface="Helvetica Neue"/>
                <a:ea typeface="Helvetica Neue"/>
                <a:cs typeface="Helvetica Neue"/>
                <a:sym typeface="Helvetica Neue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ru.wikipedia.org/wiki/</a:t>
            </a:r>
            <a:endParaRPr sz="1500">
              <a:solidFill>
                <a:srgbClr val="4A86E8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>
                <a:solidFill>
                  <a:srgbClr val="4A86E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Трагедия_общих_ресурсов</a:t>
            </a:r>
            <a:endParaRPr sz="1500">
              <a:solidFill>
                <a:srgbClr val="4A86E8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8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Что делать </a:t>
            </a:r>
            <a:r>
              <a:rPr lang="ru">
                <a:solidFill>
                  <a:schemeClr val="accent1"/>
                </a:solidFill>
              </a:rPr>
              <a:t>государству</a:t>
            </a:r>
            <a:r>
              <a:rPr lang="ru"/>
              <a:t>?</a:t>
            </a:r>
            <a:endParaRPr/>
          </a:p>
        </p:txBody>
      </p:sp>
      <p:sp>
        <p:nvSpPr>
          <p:cNvPr id="214" name="Google Shape;214;p38"/>
          <p:cNvSpPr txBox="1"/>
          <p:nvPr>
            <p:ph idx="1" type="body"/>
          </p:nvPr>
        </p:nvSpPr>
        <p:spPr>
          <a:xfrm>
            <a:off x="274325" y="1385100"/>
            <a:ext cx="8595300" cy="314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Создавать </a:t>
            </a:r>
            <a:r>
              <a:rPr i="1" lang="ru"/>
              <a:t>среду</a:t>
            </a:r>
            <a:r>
              <a:rPr lang="ru"/>
              <a:t>, которая будет стимулировать талантливых людей на создание открытого кода, в том числе финансово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На </a:t>
            </a:r>
            <a:r>
              <a:rPr i="1" lang="ru"/>
              <a:t>законодательном уровне</a:t>
            </a:r>
            <a:r>
              <a:rPr lang="ru"/>
              <a:t> – сделать обязательным выкладывание в общий доступ с открытыми лицензиями компонентов ПО, написанного за деньги налогоплательщиков (за исключением гостайны)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На уровне условий в </a:t>
            </a:r>
            <a:r>
              <a:rPr i="1" lang="ru"/>
              <a:t>тендерах</a:t>
            </a:r>
            <a:r>
              <a:rPr lang="ru"/>
              <a:t> – обязывать n% кода публиковать в виде библиотек / использовать общедоступные библиотеки там, где это возможно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9"/>
          <p:cNvSpPr txBox="1"/>
          <p:nvPr>
            <p:ph type="title"/>
          </p:nvPr>
        </p:nvSpPr>
        <p:spPr>
          <a:xfrm>
            <a:off x="274320" y="450150"/>
            <a:ext cx="85953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Тенге, вложенный в опенсорс, дает отдачу до 60 тенге всему обществу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40"/>
          <p:cNvSpPr txBox="1"/>
          <p:nvPr>
            <p:ph type="title"/>
          </p:nvPr>
        </p:nvSpPr>
        <p:spPr>
          <a:xfrm>
            <a:off x="274326" y="182875"/>
            <a:ext cx="8595300" cy="84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Все!</a:t>
            </a:r>
            <a:endParaRPr/>
          </a:p>
        </p:txBody>
      </p:sp>
      <p:sp>
        <p:nvSpPr>
          <p:cNvPr id="225" name="Google Shape;225;p40"/>
          <p:cNvSpPr txBox="1"/>
          <p:nvPr/>
        </p:nvSpPr>
        <p:spPr>
          <a:xfrm>
            <a:off x="322250" y="3595000"/>
            <a:ext cx="8595300" cy="7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За красивый шаблон для презентации особая благодарность компании Evrone ❤️</a:t>
            </a:r>
            <a:endParaRPr sz="1800">
              <a:solidFill>
                <a:schemeClr val="accen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Контакты</a:t>
            </a:r>
            <a:endParaRPr/>
          </a:p>
        </p:txBody>
      </p:sp>
      <p:sp>
        <p:nvSpPr>
          <p:cNvPr id="66" name="Google Shape;66;p15"/>
          <p:cNvSpPr txBox="1"/>
          <p:nvPr>
            <p:ph idx="1" type="body"/>
          </p:nvPr>
        </p:nvSpPr>
        <p:spPr>
          <a:xfrm>
            <a:off x="274325" y="1571850"/>
            <a:ext cx="8595300" cy="29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Телега: </a:t>
            </a:r>
            <a:r>
              <a:rPr lang="ru">
                <a:solidFill>
                  <a:srgbClr val="4A86E8"/>
                </a:solidFill>
              </a:rPr>
              <a:t>@blinof</a:t>
            </a:r>
            <a:endParaRPr>
              <a:solidFill>
                <a:srgbClr val="4A86E8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ru"/>
              <a:t>Гитхаб: </a:t>
            </a:r>
            <a:r>
              <a:rPr lang="ru" u="sng">
                <a:solidFill>
                  <a:srgbClr val="4A86E8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github.com/pomponchik</a:t>
            </a:r>
            <a:endParaRPr>
              <a:solidFill>
                <a:srgbClr val="4A86E8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ru"/>
              <a:t>Линкедин: </a:t>
            </a:r>
            <a:r>
              <a:rPr lang="ru" u="sng">
                <a:solidFill>
                  <a:srgbClr val="4A86E8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linkedin.com/in/pomponchik</a:t>
            </a:r>
            <a:endParaRPr>
              <a:solidFill>
                <a:srgbClr val="4A86E8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ru"/>
              <a:t>Личный сайт: </a:t>
            </a:r>
            <a:r>
              <a:rPr lang="ru" u="sng">
                <a:solidFill>
                  <a:srgbClr val="4A86E8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pomponchik.org</a:t>
            </a:r>
            <a:endParaRPr>
              <a:solidFill>
                <a:srgbClr val="4A86E8"/>
              </a:solidFill>
            </a:endParaRPr>
          </a:p>
        </p:txBody>
      </p:sp>
      <p:pic>
        <p:nvPicPr>
          <p:cNvPr id="67" name="Google Shape;67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318225" y="914713"/>
            <a:ext cx="3314074" cy="3314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Сейчас я расскажу:</a:t>
            </a:r>
            <a:endParaRPr/>
          </a:p>
        </p:txBody>
      </p:sp>
      <p:sp>
        <p:nvSpPr>
          <p:cNvPr id="73" name="Google Shape;73;p16"/>
          <p:cNvSpPr txBox="1"/>
          <p:nvPr>
            <p:ph idx="1" type="body"/>
          </p:nvPr>
        </p:nvSpPr>
        <p:spPr>
          <a:xfrm>
            <a:off x="274325" y="1475476"/>
            <a:ext cx="8595300" cy="305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В чем состоит суть прогресса вообще?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Что есть общего у микросервисов, нейронок и библиотек на вашем языке программирования?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Почему писать либы – лучшее, что вы можете делать как программист?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Как и зачем поддерживать написание либ, если вы – корпорация или даже государство?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/>
          <p:nvPr>
            <p:ph type="title"/>
          </p:nvPr>
        </p:nvSpPr>
        <p:spPr>
          <a:xfrm>
            <a:off x="274326" y="182875"/>
            <a:ext cx="8595300" cy="84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Погнали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8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Главная проблема современного софта: </a:t>
            </a:r>
            <a:r>
              <a:rPr lang="ru">
                <a:solidFill>
                  <a:schemeClr val="accent1"/>
                </a:solidFill>
              </a:rPr>
              <a:t>сложность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84" name="Google Shape;84;p18"/>
          <p:cNvSpPr txBox="1"/>
          <p:nvPr>
            <p:ph idx="1" type="body"/>
          </p:nvPr>
        </p:nvSpPr>
        <p:spPr>
          <a:xfrm>
            <a:off x="274325" y="1781950"/>
            <a:ext cx="5577300" cy="274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Мир слишком сложный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Наши головы маленькие, все не умещается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Мы ищем способы, как </a:t>
            </a:r>
            <a:r>
              <a:rPr i="1" lang="ru"/>
              <a:t>резать сложность на кусочки</a:t>
            </a:r>
            <a:r>
              <a:rPr lang="ru"/>
              <a:t> и </a:t>
            </a:r>
            <a:r>
              <a:rPr i="1" lang="ru"/>
              <a:t>рассовывать по разным головам</a:t>
            </a:r>
            <a:endParaRPr i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Вся история человечества – про это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pic>
        <p:nvPicPr>
          <p:cNvPr id="85" name="Google Shape;8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18700" y="735241"/>
            <a:ext cx="4958850" cy="2879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4575" y="1037891"/>
            <a:ext cx="4958850" cy="2879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88125" y="1349966"/>
            <a:ext cx="4958850" cy="2879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9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Конкуренция между группами</a:t>
            </a:r>
            <a:endParaRPr/>
          </a:p>
        </p:txBody>
      </p:sp>
      <p:sp>
        <p:nvSpPr>
          <p:cNvPr id="93" name="Google Shape;93;p19"/>
          <p:cNvSpPr txBox="1"/>
          <p:nvPr>
            <p:ph idx="1" type="body"/>
          </p:nvPr>
        </p:nvSpPr>
        <p:spPr>
          <a:xfrm>
            <a:off x="274325" y="1089400"/>
            <a:ext cx="4698000" cy="343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Группы людей конкурируют между собой в размерах: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ru"/>
              <a:t>Корпорации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ru"/>
              <a:t>Государства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ru"/>
              <a:t>Хороводы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Побеждает, как правило, более сложный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То есть тот, кто лучше </a:t>
            </a:r>
            <a:r>
              <a:rPr i="1" lang="ru"/>
              <a:t>нарежет сложность на кусочки</a:t>
            </a:r>
            <a:r>
              <a:rPr lang="ru"/>
              <a:t> и </a:t>
            </a:r>
            <a:r>
              <a:rPr i="1" lang="ru"/>
              <a:t>рассует по головам</a:t>
            </a:r>
            <a:endParaRPr i="1"/>
          </a:p>
        </p:txBody>
      </p:sp>
      <p:pic>
        <p:nvPicPr>
          <p:cNvPr id="94" name="Google Shape;9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08225" y="1017875"/>
            <a:ext cx="4515280" cy="300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0"/>
          <p:cNvSpPr txBox="1"/>
          <p:nvPr>
            <p:ph type="title"/>
          </p:nvPr>
        </p:nvSpPr>
        <p:spPr>
          <a:xfrm>
            <a:off x="274320" y="450150"/>
            <a:ext cx="85953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Некоторые р</a:t>
            </a:r>
            <a:r>
              <a:rPr lang="ru"/>
              <a:t>ешения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1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accent1"/>
                </a:solidFill>
              </a:rPr>
              <a:t>Микросервисы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105" name="Google Shape;105;p21"/>
          <p:cNvSpPr txBox="1"/>
          <p:nvPr>
            <p:ph idx="1" type="body"/>
          </p:nvPr>
        </p:nvSpPr>
        <p:spPr>
          <a:xfrm>
            <a:off x="274325" y="1711900"/>
            <a:ext cx="4861500" cy="281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Бекендеры в </a:t>
            </a:r>
            <a:r>
              <a:rPr i="1" lang="ru"/>
              <a:t>крупных компаниях</a:t>
            </a:r>
            <a:r>
              <a:rPr lang="ru"/>
              <a:t> пишут микросервисы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Общая функциональность представляется в виде графа и таким образом разделяется на куски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pic>
        <p:nvPicPr>
          <p:cNvPr id="106" name="Google Shape;10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43822" y="1012000"/>
            <a:ext cx="3765876" cy="3599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Evrone Event Presentation">
  <a:themeElements>
    <a:clrScheme name="Simple Light">
      <a:dk1>
        <a:srgbClr val="000000"/>
      </a:dk1>
      <a:lt1>
        <a:srgbClr val="FFFFFF"/>
      </a:lt1>
      <a:dk2>
        <a:srgbClr val="808080"/>
      </a:dk2>
      <a:lt2>
        <a:srgbClr val="CCCCCC"/>
      </a:lt2>
      <a:accent1>
        <a:srgbClr val="FF5533"/>
      </a:accent1>
      <a:accent2>
        <a:srgbClr val="E5E5E5"/>
      </a:accent2>
      <a:accent3>
        <a:srgbClr val="009955"/>
      </a:accent3>
      <a:accent4>
        <a:srgbClr val="FFCC55"/>
      </a:accent4>
      <a:accent5>
        <a:srgbClr val="0055CC"/>
      </a:accent5>
      <a:accent6>
        <a:srgbClr val="FFDDCC"/>
      </a:accent6>
      <a:hlink>
        <a:srgbClr val="0055C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