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Helvetica Neue"/>
      <p:regular r:id="rId36"/>
      <p:bold r:id="rId37"/>
      <p:italic r:id="rId38"/>
      <p:boldItalic r:id="rId39"/>
    </p:embeddedFont>
    <p:embeddedFont>
      <p:font typeface="Roboto Mon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regular.fntdata"/><Relationship Id="rId20" Type="http://schemas.openxmlformats.org/officeDocument/2006/relationships/slide" Target="slides/slide15.xml"/><Relationship Id="rId42" Type="http://schemas.openxmlformats.org/officeDocument/2006/relationships/font" Target="fonts/RobotoMono-italic.fntdata"/><Relationship Id="rId41" Type="http://schemas.openxmlformats.org/officeDocument/2006/relationships/font" Target="fonts/RobotoMon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RobotoMon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HelveticaNeue-bold.fntdata"/><Relationship Id="rId14" Type="http://schemas.openxmlformats.org/officeDocument/2006/relationships/slide" Target="slides/slide9.xml"/><Relationship Id="rId36" Type="http://schemas.openxmlformats.org/officeDocument/2006/relationships/font" Target="fonts/HelveticaNeue-regular.fntdata"/><Relationship Id="rId17" Type="http://schemas.openxmlformats.org/officeDocument/2006/relationships/slide" Target="slides/slide12.xml"/><Relationship Id="rId39" Type="http://schemas.openxmlformats.org/officeDocument/2006/relationships/font" Target="fonts/HelveticaNeue-boldItalic.fntdata"/><Relationship Id="rId16" Type="http://schemas.openxmlformats.org/officeDocument/2006/relationships/slide" Target="slides/slide11.xml"/><Relationship Id="rId38" Type="http://schemas.openxmlformats.org/officeDocument/2006/relationships/font" Target="fonts/HelveticaNeue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73155e81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73155e81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73155e81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73155e81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9ca19be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9ca19be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4be9313c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4be9313c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73155e81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73155e81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73155e81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73155e81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73155e81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73155e81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73155e81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73155e81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73155e81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73155e81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73155e81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073155e81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cc388564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ccc388564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73155e81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073155e81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73155e81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73155e81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73155e81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073155e81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73155e81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73155e81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73155e81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073155e81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73155e81d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73155e81d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73155e81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73155e81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073155e81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073155e81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f4be9313c4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f4be9313c4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4be9313c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f4be9313c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cc388564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cc388564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ccc388564b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ccc388564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cc388564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cc388564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73155e81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73155e81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73155e81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73155e81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73155e81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73155e81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73155e81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73155e81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73155e81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73155e81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274350" y="2023050"/>
            <a:ext cx="8595300" cy="1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274320" y="3566160"/>
            <a:ext cx="8595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ctr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27432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6344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line Title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body"/>
          </p:nvPr>
        </p:nvSpPr>
        <p:spPr>
          <a:xfrm>
            <a:off x="274320" y="1645920"/>
            <a:ext cx="8595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type="title"/>
          </p:nvPr>
        </p:nvSpPr>
        <p:spPr>
          <a:xfrm>
            <a:off x="274320" y="274320"/>
            <a:ext cx="85953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654326" y="4350900"/>
            <a:ext cx="39177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36" name="Google Shape;36;p9"/>
          <p:cNvSpPr/>
          <p:nvPr>
            <p:ph idx="3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914400" y="4572000"/>
            <a:ext cx="7315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274320" y="4572000"/>
            <a:ext cx="8046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Евгений Блинов › pomponchik.org › bit.ly/3BA9Unk</a:t>
            </a:r>
            <a:endParaRPr sz="1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hyperlink" Target="https://github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github.com/pomponchik" TargetMode="External"/><Relationship Id="rId4" Type="http://schemas.openxmlformats.org/officeDocument/2006/relationships/hyperlink" Target="http://linkedin.com/in/pomponchik" TargetMode="External"/><Relationship Id="rId5" Type="http://schemas.openxmlformats.org/officeDocument/2006/relationships/hyperlink" Target="http://pomponchik.org" TargetMode="External"/><Relationship Id="rId6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s://habr.com/ru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6800"/>
              <a:t>Убегаем</a:t>
            </a:r>
            <a:endParaRPr sz="6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6800">
                <a:solidFill>
                  <a:schemeClr val="accent1"/>
                </a:solidFill>
              </a:rPr>
              <a:t>от исключений</a:t>
            </a:r>
            <a:endParaRPr sz="6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Евгений Блинов для “Школы 21”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это обычно выглядит в коде?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075" y="1097275"/>
            <a:ext cx="6689850" cy="323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Классический питонячий способ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274325" y="1494026"/>
            <a:ext cx="85953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целом удобен, читабелен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Однако несколько многословен: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2 лишних строчки на try-except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Все еще отвлекает от бизнес-логики, смешан с нею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Обработка ошибок часто очень похожа, код дублируется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Можно ли как-то оптимизировать?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Контекстный менеджер </a:t>
            </a:r>
            <a:r>
              <a:rPr lang="ru">
                <a:solidFill>
                  <a:schemeClr val="accent1"/>
                </a:solidFill>
              </a:rPr>
              <a:t>suppress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988" y="1120025"/>
            <a:ext cx="6541974" cy="33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274325" y="202325"/>
            <a:ext cx="8595300" cy="43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escaping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925" y="1564050"/>
            <a:ext cx="3412150" cy="34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Библиотека </a:t>
            </a:r>
            <a:r>
              <a:rPr lang="ru">
                <a:solidFill>
                  <a:schemeClr val="accent1"/>
                </a:solidFill>
              </a:rPr>
              <a:t>escaping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274325" y="1260575"/>
            <a:ext cx="55851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Выносит обработку исключений из основного кода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Позволяет сосредоточиться на основной ветке логики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Абстрагирует повторяющиеся пути обработки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Экономит место в коде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 u="sng">
                <a:solidFill>
                  <a:srgbClr val="9900FF"/>
                </a:solidFill>
              </a:rPr>
              <a:t>Скачать бесплатно</a:t>
            </a:r>
            <a:endParaRPr u="sng">
              <a:solidFill>
                <a:srgbClr val="9900FF"/>
              </a:solidFill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9850" y="715695"/>
            <a:ext cx="2979776" cy="297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5882725" y="3602775"/>
            <a:ext cx="2986800" cy="92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5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</a:t>
            </a:r>
            <a:endParaRPr sz="1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pomponchik/escaping</a:t>
            </a:r>
            <a:endParaRPr sz="1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это выглядит?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75" y="2361550"/>
            <a:ext cx="2747387" cy="13835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7725" y="1271100"/>
            <a:ext cx="3762799" cy="15822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7" name="Google Shape;14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1925" y="2674350"/>
            <a:ext cx="3488601" cy="17163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8" name="Google Shape;14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1200" y="2141475"/>
            <a:ext cx="2688325" cy="1340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 есть: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274325" y="1369525"/>
            <a:ext cx="8541900" cy="31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Один объект с одинаковым API: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Доступен как </a:t>
            </a:r>
            <a:r>
              <a:rPr lang="ru">
                <a:solidFill>
                  <a:schemeClr val="accent1"/>
                </a:solidFill>
              </a:rPr>
              <a:t>декоратор</a:t>
            </a:r>
            <a:r>
              <a:rPr lang="ru"/>
              <a:t> для: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ru"/>
              <a:t>Обычных функций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ru"/>
              <a:t>Корутинных </a:t>
            </a:r>
            <a:r>
              <a:rPr i="1" lang="ru"/>
              <a:t>async def</a:t>
            </a:r>
            <a:r>
              <a:rPr lang="ru"/>
              <a:t> функций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ru"/>
              <a:t>Генераторных функций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И как </a:t>
            </a:r>
            <a:r>
              <a:rPr lang="ru">
                <a:solidFill>
                  <a:schemeClr val="accent1"/>
                </a:solidFill>
              </a:rPr>
              <a:t>контекстный менеджер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Дальше детальнее изучим этот API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111" y="143950"/>
            <a:ext cx="343167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Какие исключения мы хотим ловить?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скобках можно передать одно или несколько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умолчанию (без скобок) ловим </a:t>
            </a:r>
            <a:r>
              <a:rPr lang="ru">
                <a:solidFill>
                  <a:schemeClr val="accent1"/>
                </a:solidFill>
              </a:rPr>
              <a:t>Exception</a:t>
            </a:r>
            <a:r>
              <a:rPr lang="ru"/>
              <a:t> и </a:t>
            </a:r>
            <a:r>
              <a:rPr lang="ru">
                <a:solidFill>
                  <a:schemeClr val="accent1"/>
                </a:solidFill>
              </a:rPr>
              <a:t>BaseExceptionGroup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 скобками вариант по умолчанию включится, если передать </a:t>
            </a:r>
            <a:r>
              <a:rPr lang="ru">
                <a:solidFill>
                  <a:schemeClr val="accent1"/>
                </a:solidFill>
              </a:rPr>
              <a:t>…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75" y="2871324"/>
            <a:ext cx="4016801" cy="1566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" name="Google Shape;16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225" y="3398513"/>
            <a:ext cx="4390226" cy="1127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4075" y="2330708"/>
            <a:ext cx="4856451" cy="96212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Значения по умолчанию</a:t>
            </a:r>
            <a:endParaRPr/>
          </a:p>
        </p:txBody>
      </p:sp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274325" y="1066050"/>
            <a:ext cx="85953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Вы можете определить значение по умолчанию </a:t>
            </a:r>
            <a:r>
              <a:rPr lang="ru">
                <a:solidFill>
                  <a:schemeClr val="accent1"/>
                </a:solidFill>
              </a:rPr>
              <a:t>для декоратора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Для контекстного менеджера – не можете, будет исключение (иронично, да)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Для генераторной функции тоже не сможете</a:t>
            </a:r>
            <a:endParaRPr/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438" y="2485699"/>
            <a:ext cx="7381074" cy="164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Логирование</a:t>
            </a:r>
            <a:endParaRPr/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274325" y="1635401"/>
            <a:ext cx="8595300" cy="28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Логирование исключений – самое распространенное действие при обработке ошибок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</a:t>
            </a:r>
            <a:r>
              <a:rPr lang="ru">
                <a:solidFill>
                  <a:schemeClr val="accent1"/>
                </a:solidFill>
              </a:rPr>
              <a:t>escaping</a:t>
            </a:r>
            <a:r>
              <a:rPr lang="ru"/>
              <a:t> логировал ошибки самостоятельно, нужно передать объект логгера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 мне</a:t>
            </a:r>
            <a:endParaRPr/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Я – Евгений Блинов.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Обожаю Python и регулярно на нем пишу.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В свободное время поделываю опенсорс.</a:t>
            </a:r>
            <a:endParaRPr/>
          </a:p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1432" r="12316" t="0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</p:spPr>
      </p:pic>
      <p:sp>
        <p:nvSpPr>
          <p:cNvPr id="60" name="Google Shape;60;p14"/>
          <p:cNvSpPr/>
          <p:nvPr/>
        </p:nvSpPr>
        <p:spPr>
          <a:xfrm>
            <a:off x="92850" y="3760900"/>
            <a:ext cx="2507400" cy="13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логирования</a:t>
            </a:r>
            <a:endParaRPr/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387" y="1054475"/>
            <a:ext cx="4791221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Логи можно тюнить</a:t>
            </a:r>
            <a:endParaRPr/>
          </a:p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274325" y="1036950"/>
            <a:ext cx="8595300" cy="34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Дополнительными аргументами можно: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Включить логи и для успешных исходов тоже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Переопределить стандартные сообщения для исключений</a:t>
            </a:r>
            <a:endParaRPr/>
          </a:p>
        </p:txBody>
      </p:sp>
      <p:pic>
        <p:nvPicPr>
          <p:cNvPr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25" y="2363900"/>
            <a:ext cx="3808450" cy="644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2" name="Google Shape;19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1975" y="3008050"/>
            <a:ext cx="5475121" cy="685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3" name="Google Shape;19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550" y="3657750"/>
            <a:ext cx="6986998" cy="5970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Кстати, тестируйте логи</a:t>
            </a:r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274325" y="1532925"/>
            <a:ext cx="5415900" cy="29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Логи – это такая же часть приложения, как и прочая логика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Все тестовые фреймворки предлагают способы ловли логов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Я рекомендую передавать логгер через </a:t>
            </a:r>
            <a:r>
              <a:rPr lang="ru">
                <a:solidFill>
                  <a:schemeClr val="accent1"/>
                </a:solidFill>
              </a:rPr>
              <a:t>Dependency Injection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Написал для этого свой инструмент – </a:t>
            </a:r>
            <a:r>
              <a:rPr lang="ru">
                <a:solidFill>
                  <a:schemeClr val="accent1"/>
                </a:solidFill>
              </a:rPr>
              <a:t>emptylog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6136925" y="3191400"/>
            <a:ext cx="25227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github.com/</a:t>
            </a:r>
            <a:endParaRPr sz="1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pomponchik/emptylog</a:t>
            </a:r>
            <a:endParaRPr sz="1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989" y="1058051"/>
            <a:ext cx="2224576" cy="222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Дополнительное поведение при исключениях</a:t>
            </a:r>
            <a:endParaRPr/>
          </a:p>
        </p:txBody>
      </p:sp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274325" y="1888175"/>
            <a:ext cx="8595300" cy="26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Можно передать коллбеки для разных ситуаций: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Когда ошибка случилась и когда не случилась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До и после выполнения основного кода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 коллбеки распространяются те же политики экранирования, что и на основной код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 передачи коллбеков:</a:t>
            </a:r>
            <a:endParaRPr/>
          </a:p>
        </p:txBody>
      </p:sp>
      <p:sp>
        <p:nvSpPr>
          <p:cNvPr id="213" name="Google Shape;213;p3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25" y="1569475"/>
            <a:ext cx="7626126" cy="576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5" name="Google Shape;21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3375" y="2323437"/>
            <a:ext cx="5091326" cy="496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6" name="Google Shape;21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8588" y="3090125"/>
            <a:ext cx="6444876" cy="4619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 теперь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главная фича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Стандартизируем обработку исключений в проекте</a:t>
            </a:r>
            <a:endParaRPr/>
          </a:p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274325" y="1423875"/>
            <a:ext cx="8595300" cy="31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Все аргументы для </a:t>
            </a:r>
            <a:r>
              <a:rPr lang="ru">
                <a:solidFill>
                  <a:schemeClr val="accent1"/>
                </a:solidFill>
              </a:rPr>
              <a:t>escape</a:t>
            </a:r>
            <a:r>
              <a:rPr lang="ru"/>
              <a:t> можно “запечь”: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75" y="1977772"/>
            <a:ext cx="6434402" cy="457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9" name="Google Shape;22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600" y="2367712"/>
            <a:ext cx="5954625" cy="758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0" name="Google Shape;23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875" y="3056029"/>
            <a:ext cx="5000175" cy="12432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“Запеченное” можно дополнять</a:t>
            </a:r>
            <a:endParaRPr/>
          </a:p>
        </p:txBody>
      </p:sp>
      <p:sp>
        <p:nvSpPr>
          <p:cNvPr id="236" name="Google Shape;236;p3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50" y="1516750"/>
            <a:ext cx="8216448" cy="24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Закругляемся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Резюме</a:t>
            </a:r>
            <a:endParaRPr/>
          </a:p>
        </p:txBody>
      </p:sp>
      <p:sp>
        <p:nvSpPr>
          <p:cNvPr id="248" name="Google Shape;248;p41"/>
          <p:cNvSpPr txBox="1"/>
          <p:nvPr>
            <p:ph idx="1" type="body"/>
          </p:nvPr>
        </p:nvSpPr>
        <p:spPr>
          <a:xfrm>
            <a:off x="274325" y="1263950"/>
            <a:ext cx="8595300" cy="32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Способ обработки ошибок – одна из главных характеристик языка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Си ошибки обрабатываются разными способами, обычно с кучей проверок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Языки вроде Python пропагандируют подход на исключениях, </a:t>
            </a:r>
            <a:r>
              <a:rPr lang="ru">
                <a:solidFill>
                  <a:schemeClr val="accent1"/>
                </a:solidFill>
              </a:rPr>
              <a:t>Ask for forgiveness, not permission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Можно пойти дальше и ввести стандарт для обработки исключений в своем проекте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этом вам поможет библиотека </a:t>
            </a:r>
            <a:r>
              <a:rPr lang="ru">
                <a:solidFill>
                  <a:schemeClr val="accent1"/>
                </a:solidFill>
              </a:rPr>
              <a:t>escaping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Контакты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274325" y="1439350"/>
            <a:ext cx="85953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Телега: </a:t>
            </a:r>
            <a:r>
              <a:rPr lang="ru">
                <a:solidFill>
                  <a:schemeClr val="dk2"/>
                </a:solidFill>
              </a:rPr>
              <a:t>@</a:t>
            </a:r>
            <a:r>
              <a:rPr lang="ru"/>
              <a:t>blinof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Гитхаб: </a:t>
            </a:r>
            <a:r>
              <a:rPr lang="ru" u="sng">
                <a:solidFill>
                  <a:srgbClr val="4A86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github.com/pomponchik</a:t>
            </a:r>
            <a:endParaRPr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Линкедин: </a:t>
            </a:r>
            <a:r>
              <a:rPr lang="ru" u="sng">
                <a:solidFill>
                  <a:srgbClr val="4A86E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linkedin.com/in/pomponchik</a:t>
            </a:r>
            <a:endParaRPr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/>
              <a:t>Личный сайт: </a:t>
            </a:r>
            <a:r>
              <a:rPr lang="ru" u="sng">
                <a:solidFill>
                  <a:srgbClr val="4A86E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pomponchik.org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8225" y="914713"/>
            <a:ext cx="3314074" cy="33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Все!</a:t>
            </a:r>
            <a:endParaRPr/>
          </a:p>
        </p:txBody>
      </p:sp>
      <p:sp>
        <p:nvSpPr>
          <p:cNvPr id="254" name="Google Shape;254;p42"/>
          <p:cNvSpPr txBox="1"/>
          <p:nvPr/>
        </p:nvSpPr>
        <p:spPr>
          <a:xfrm>
            <a:off x="228950" y="3805100"/>
            <a:ext cx="85953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 красивый шаблон для презентации особая благодарность компании Evrone ❤️</a:t>
            </a:r>
            <a:endParaRPr sz="18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Поехали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ошибка?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274325" y="1291700"/>
            <a:ext cx="8595300" cy="32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Ответы на простейшие вопросы крайне нетривиальны: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○"/>
            </a:pPr>
            <a:r>
              <a:rPr lang="ru">
                <a:solidFill>
                  <a:schemeClr val="accent5"/>
                </a:solidFill>
              </a:rPr>
              <a:t>Что мы вообще считаем ошибкой?</a:t>
            </a:r>
            <a:endParaRPr>
              <a:solidFill>
                <a:schemeClr val="accent5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○"/>
            </a:pPr>
            <a:r>
              <a:rPr lang="ru">
                <a:solidFill>
                  <a:schemeClr val="accent5"/>
                </a:solidFill>
              </a:rPr>
              <a:t>Как мы обрабатываем ошибки?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разных языках программирования решают эти вопросы по-разному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Рекомендуемый способ обработки ошибок – одна из главных характеристик языка программирования, наряду с типизацией и управлением памятью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Здесь и далее ошибка – это когда мы </a:t>
            </a:r>
            <a:r>
              <a:rPr lang="ru"/>
              <a:t>не учли </a:t>
            </a:r>
            <a:r>
              <a:rPr lang="ru"/>
              <a:t>что-то важное, пока писали код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274325" y="274329"/>
            <a:ext cx="8595300" cy="11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Написать код без ошибок – невозможно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274325" y="1641876"/>
            <a:ext cx="8595300" cy="28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Количество деталей, которые нужно учесть для написания идеальной программы – бесконечно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Мы, люди – конечны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Количество неучтенных деталей растет геометрически по мере углубления абстракции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большой программе необходимо придумывать какой-то стандартный путь для обработки всего, что мы могли не учесть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было раньше?</a:t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274325" y="1252800"/>
            <a:ext cx="6293100" cy="32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Возьмем Си как пример: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Проверки возвращаемых значений функций: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ru"/>
              <a:t>Отрицательные числа – произошла ошибка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ru"/>
              <a:t>Ненулевое значение – произошла ошибка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ru"/>
              <a:t>etc.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Проверки указателей на NULL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Проверки ERRNO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etc.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424" y="910220"/>
            <a:ext cx="2271778" cy="227177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6466350" y="3148975"/>
            <a:ext cx="2443500" cy="13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hlink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habr.com/ru/</a:t>
            </a:r>
            <a:endParaRPr sz="1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articles/324642/</a:t>
            </a:r>
            <a:endParaRPr sz="1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чем проблема подхода из Си?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274325" y="1548500"/>
            <a:ext cx="8595300" cy="29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“Значащий” код сопровождается “паразитным” кодом проверок на ошибки, который </a:t>
            </a:r>
            <a:r>
              <a:rPr i="1" lang="ru"/>
              <a:t>визуально ничем не отличается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Нет единого способа обработки на все случаи, способ обработки ошибок зависит от конкретного контракта конкретной библиотеки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в питоне?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274325" y="1462901"/>
            <a:ext cx="8595300" cy="30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Новая концепция: исключения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Единый способ реагирования на исключения различной природы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solidFill>
                  <a:schemeClr val="accent1"/>
                </a:solidFill>
              </a:rPr>
              <a:t>Ask for forgiveness, not permission</a:t>
            </a:r>
            <a:r>
              <a:rPr lang="ru"/>
              <a:t> – просим прощения, а не разрешения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Из большей части кода убираются бесконечные проверки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Разработчик может решать, насколько детально он хочет рассматривать исключения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Ментальные накладные расходы на обработку исключений </a:t>
            </a:r>
            <a:r>
              <a:rPr i="1" lang="ru"/>
              <a:t>ниже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vrone Event Presentation">
  <a:themeElements>
    <a:clrScheme name="Simple Light">
      <a:dk1>
        <a:srgbClr val="000000"/>
      </a:dk1>
      <a:lt1>
        <a:srgbClr val="FFFFFF"/>
      </a:lt1>
      <a:dk2>
        <a:srgbClr val="808080"/>
      </a:dk2>
      <a:lt2>
        <a:srgbClr val="CCCCCC"/>
      </a:lt2>
      <a:accent1>
        <a:srgbClr val="FF5533"/>
      </a:accent1>
      <a:accent2>
        <a:srgbClr val="E5E5E5"/>
      </a:accent2>
      <a:accent3>
        <a:srgbClr val="009955"/>
      </a:accent3>
      <a:accent4>
        <a:srgbClr val="FFCC55"/>
      </a:accent4>
      <a:accent5>
        <a:srgbClr val="0055CC"/>
      </a:accent5>
      <a:accent6>
        <a:srgbClr val="FFDDCC"/>
      </a:accent6>
      <a:hlink>
        <a:srgbClr val="00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