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y="5143500" cx="9144000"/>
  <p:notesSz cx="6858000" cy="9144000"/>
  <p:embeddedFontLst>
    <p:embeddedFont>
      <p:font typeface="Helvetica Neue"/>
      <p:regular r:id="rId73"/>
      <p:bold r:id="rId74"/>
      <p:italic r:id="rId75"/>
      <p:boldItalic r:id="rId76"/>
    </p:embeddedFont>
    <p:embeddedFont>
      <p:font typeface="Roboto Mono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RobotoMon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HelveticaNeue-regular.fntdata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font" Target="fonts/HelveticaNeue-italic.fntdata"/><Relationship Id="rId30" Type="http://schemas.openxmlformats.org/officeDocument/2006/relationships/slide" Target="slides/slide25.xml"/><Relationship Id="rId74" Type="http://schemas.openxmlformats.org/officeDocument/2006/relationships/font" Target="fonts/HelveticaNeue-bold.fntdata"/><Relationship Id="rId33" Type="http://schemas.openxmlformats.org/officeDocument/2006/relationships/slide" Target="slides/slide28.xml"/><Relationship Id="rId77" Type="http://schemas.openxmlformats.org/officeDocument/2006/relationships/font" Target="fonts/RobotoMono-regular.fntdata"/><Relationship Id="rId32" Type="http://schemas.openxmlformats.org/officeDocument/2006/relationships/slide" Target="slides/slide27.xml"/><Relationship Id="rId76" Type="http://schemas.openxmlformats.org/officeDocument/2006/relationships/font" Target="fonts/HelveticaNeue-boldItalic.fntdata"/><Relationship Id="rId35" Type="http://schemas.openxmlformats.org/officeDocument/2006/relationships/slide" Target="slides/slide30.xml"/><Relationship Id="rId79" Type="http://schemas.openxmlformats.org/officeDocument/2006/relationships/font" Target="fonts/RobotoMono-italic.fntdata"/><Relationship Id="rId34" Type="http://schemas.openxmlformats.org/officeDocument/2006/relationships/slide" Target="slides/slide29.xml"/><Relationship Id="rId78" Type="http://schemas.openxmlformats.org/officeDocument/2006/relationships/font" Target="fonts/RobotoMono-bold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cc388564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cc388564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cc388564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cc388564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cc388564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cc388564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cc388564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cc388564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cc388564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cc388564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cc388564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cc388564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cc388564b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cc388564b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cc388564b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cc388564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cc388564b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cc388564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cc388564b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cc388564b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cc38856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cc38856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cc388564b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cc388564b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cc388564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cc388564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cc388564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cc388564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cc388564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cc388564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cc388564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cc388564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cc388564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cc388564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cc388564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ccc388564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cc388564b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ccc388564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cc388564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ccc388564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cc388564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ccc388564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cc38856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cc38856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cc388564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ccc388564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cc388564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cc388564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cc388564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ccc388564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cc388564b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cc388564b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cc388564b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ccc388564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cc388564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ccc388564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cc388564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cc388564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cc388564b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ccc388564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cc388564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cc388564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cc388564b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ccc388564b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cc38856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cc38856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cc388564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cc388564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cc388564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ccc388564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cc388564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ccc388564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cc388564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ccc388564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cc388564b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ccc388564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cc388564b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ccc388564b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cc388564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ccc388564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cc388564b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ccc388564b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cc388564b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ccc388564b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cc388564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ccc388564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cc388564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cc388564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ccc388564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ccc388564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cc388564b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cc388564b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ccc388564b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ccc388564b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cc388564b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ccc388564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ccc388564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ccc388564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ccc388564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ccc388564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ccc388564b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ccc388564b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cc388564b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ccc388564b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ccc388564b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ccc388564b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ccc388564b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ccc388564b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cc388564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cc388564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ccc388564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ccc388564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ccc388564b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ccc388564b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ccc388564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ccc388564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ccc388564b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ccc388564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ccc388564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ccc388564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ccc388564b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ccc388564b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ccc388564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ccc38856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ccc388564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ccc388564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cc388564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cc388564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cc388564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cc388564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cc388564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cc388564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74350" y="2023050"/>
            <a:ext cx="85953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74320" y="3566160"/>
            <a:ext cx="8595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7432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6344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line Title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274320" y="1645920"/>
            <a:ext cx="859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74320" y="274320"/>
            <a:ext cx="85953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654326" y="4350900"/>
            <a:ext cx="3917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14400" y="4572000"/>
            <a:ext cx="7315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74320" y="4572000"/>
            <a:ext cx="8046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VK</a:t>
            </a:r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› Евгений Блинов @blinof › bit.ly/3UtRxrz</a:t>
            </a:r>
            <a:endParaRPr sz="1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pypi.org/project/cancel-token/" TargetMode="External"/><Relationship Id="rId4" Type="http://schemas.openxmlformats.org/officeDocument/2006/relationships/hyperlink" Target="https://asyncio-cancel-token.readthedocs.io/en/latest/cancel_token.html" TargetMode="External"/><Relationship Id="rId5" Type="http://schemas.openxmlformats.org/officeDocument/2006/relationships/hyperlink" Target="http://github.com/pomponchik/cantok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://cantok.readthedocs.io/en/latest/" TargetMode="External"/><Relationship Id="rId4" Type="http://schemas.openxmlformats.org/officeDocument/2006/relationships/hyperlink" Target="http://github.com/pomponchik/cantok" TargetMode="External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Токены отмены: </a:t>
            </a:r>
            <a:r>
              <a:rPr lang="ru">
                <a:solidFill>
                  <a:schemeClr val="accent1"/>
                </a:solidFill>
              </a:rPr>
              <a:t>паттерн и тулинг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Евгений Блинов, VK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проходят по стеку вызовов, все сильнее ужесточая изначальные ограничения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Может оказаться отмененным по разным причинам, но работаем мы с ним одинаково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это нужно?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 - это “примитив” синхронизации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Я - Евгений Блинов. Работаю в VK руководителем команды.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Обожаю Python и регулярно на нем пишу.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свободное время делаю опенсорс.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1432" r="1231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 - это “примитив” синхронизации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Легче сопровождать: код не меняется при изменении условий завершения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легко тестировать</a:t>
            </a:r>
            <a:endParaRPr/>
          </a:p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Вам больше не нужно писать тесты на все сценарии отмены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убедитесь, что задача прерывается самым простым токеном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 абстракций к коду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Простейший пример</a:t>
            </a:r>
            <a:endParaRPr/>
          </a:p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763" y="1097275"/>
            <a:ext cx="400248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Готовые реализации:</a:t>
            </a:r>
            <a:endParaRPr/>
          </a:p>
        </p:txBody>
      </p:sp>
      <p:sp>
        <p:nvSpPr>
          <p:cNvPr id="189" name="Google Shape;189;p3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pypi.org/project/cancel-token/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asyncio-cancel-token.readthedocs.io/en/latest/cancel_token.html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cantok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github.com/pomponchik/cantok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</a:t>
            </a:r>
            <a:endParaRPr/>
          </a:p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Очень простая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Только один вид токена.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токенов, отменяемых по таймауту или условию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Токены нельзя складывать или вкладывать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В целом не хватает синтаксического сахара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</a:t>
            </a:r>
            <a:endParaRPr/>
          </a:p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Более сложная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Подходит только для async-кода.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автоотмены токенов по произвольным условиям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Опять не хватило синтаксического сахара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cantok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12" name="Google Shape;212;p4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Телега: </a:t>
            </a:r>
            <a:r>
              <a:rPr lang="ru">
                <a:solidFill>
                  <a:schemeClr val="dk2"/>
                </a:solidFill>
              </a:rPr>
              <a:t>@</a:t>
            </a:r>
            <a:r>
              <a:rPr lang="ru"/>
              <a:t>blinof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Гитхаб: </a:t>
            </a:r>
            <a:r>
              <a:rPr lang="ru">
                <a:solidFill>
                  <a:schemeClr val="dk2"/>
                </a:solidFill>
              </a:rPr>
              <a:t>github.com/</a:t>
            </a:r>
            <a:r>
              <a:rPr lang="ru"/>
              <a:t>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Линкедин: </a:t>
            </a:r>
            <a:r>
              <a:rPr lang="ru">
                <a:solidFill>
                  <a:schemeClr val="dk2"/>
                </a:solidFill>
              </a:rPr>
              <a:t>linkedin.com/in/</a:t>
            </a:r>
            <a:r>
              <a:rPr lang="ru"/>
              <a:t>pomponchik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28" name="Google Shape;228;p4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36" name="Google Shape;236;p4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произвольному условию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44" name="Google Shape;244;p4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Куча синтаксического сахара</a:t>
            </a:r>
            <a:endParaRPr/>
          </a:p>
        </p:txBody>
      </p:sp>
      <p:pic>
        <p:nvPicPr>
          <p:cNvPr id="253" name="Google Shape;2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классы токенов из cantok:</a:t>
            </a:r>
            <a:endParaRPr/>
          </a:p>
        </p:txBody>
      </p:sp>
      <p:sp>
        <p:nvSpPr>
          <p:cNvPr id="260" name="Google Shape;260;p4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66" name="Google Shape;266;p4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72" name="Google Shape;272;p4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78" name="Google Shape;278;p4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84" name="Google Shape;284;p5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290" name="Google Shape;290;p5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Умеют приводиться к bool: удобно для циклов while и условий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токены отмены?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SimpleToken</a:t>
            </a:r>
            <a:endParaRPr/>
          </a:p>
        </p:txBody>
      </p:sp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Простейший вид токена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Отменить можно только “вручную”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использовать в качестве заглушек в аргументах функций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150" y="2236625"/>
            <a:ext cx="4447701" cy="2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TimeoutToken</a:t>
            </a:r>
            <a:endParaRPr/>
          </a:p>
        </p:txBody>
      </p:sp>
      <p:sp>
        <p:nvSpPr>
          <p:cNvPr id="303" name="Google Shape;303;p5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Отменяется сам по истечении заданного (в секундах) времени</a:t>
            </a:r>
            <a:endParaRPr/>
          </a:p>
        </p:txBody>
      </p:sp>
      <p:pic>
        <p:nvPicPr>
          <p:cNvPr id="304" name="Google Shape;30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129" y="1687904"/>
            <a:ext cx="4637700" cy="25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ConditionToken</a:t>
            </a:r>
            <a:endParaRPr/>
          </a:p>
        </p:txBody>
      </p:sp>
      <p:sp>
        <p:nvSpPr>
          <p:cNvPr id="310" name="Google Shape;310;p5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Умеет сам отклоняться по произвольному условию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- это просто Callable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отвечает на вопрос: “отменен ли токен” (True/False)</a:t>
            </a:r>
            <a:endParaRPr/>
          </a:p>
        </p:txBody>
      </p:sp>
      <p:pic>
        <p:nvPicPr>
          <p:cNvPr id="311" name="Google Shape;31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75" y="2223638"/>
            <a:ext cx="45148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- это дерево</a:t>
            </a:r>
            <a:endParaRPr/>
          </a:p>
        </p:txBody>
      </p:sp>
      <p:sp>
        <p:nvSpPr>
          <p:cNvPr id="317" name="Google Shape;317;p5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вкладывать друг в друга при создании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Кроме как при создании вкладывать нельзя, иначе риск дедлока</a:t>
            </a:r>
            <a:endParaRPr/>
          </a:p>
        </p:txBody>
      </p:sp>
      <p:pic>
        <p:nvPicPr>
          <p:cNvPr id="318" name="Google Shape;31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750" y="2220113"/>
            <a:ext cx="470535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Вкладываем токены</a:t>
            </a:r>
            <a:endParaRPr/>
          </a:p>
        </p:txBody>
      </p:sp>
      <p:sp>
        <p:nvSpPr>
          <p:cNvPr id="324" name="Google Shape;324;p5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975" y="1533154"/>
            <a:ext cx="5190049" cy="25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- это фрактал</a:t>
            </a:r>
            <a:endParaRPr/>
          </a:p>
        </p:txBody>
      </p:sp>
      <p:sp>
        <p:nvSpPr>
          <p:cNvPr id="331" name="Google Shape;331;p5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375" y="1197947"/>
            <a:ext cx="7209251" cy="31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338" name="Google Shape;338;p5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345" name="Google Shape;345;p5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- новый SimpleToken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352" name="Google Shape;352;p6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- новый SimpleToken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Удобно использовать для пробрасывания по стеку вызовов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Приводим к bool</a:t>
            </a:r>
            <a:endParaRPr/>
          </a:p>
        </p:txBody>
      </p:sp>
      <p:sp>
        <p:nvSpPr>
          <p:cNvPr id="359" name="Google Shape;359;p6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Удобная фича для циклов и условий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Отменный токен приводится как Fals</a:t>
            </a:r>
            <a:r>
              <a:rPr lang="ru"/>
              <a:t>e, неотмененный - True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450" y="2037725"/>
            <a:ext cx="4219100" cy="21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366" name="Google Shape;366;p6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372" name="Google Shape;372;p6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Реализация из 3045 года: асинк и синк теперь одно целое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378" name="Google Shape;378;p6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Реализация из 3045 года: асинк и синк теперь одно целое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Легко ошибиться и забыть написать await в асинхронном коде - думаю решить написанием плагина для линтера (возможность законтрибьютить, кста)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Асинхронное ожидание отмены</a:t>
            </a:r>
            <a:endParaRPr/>
          </a:p>
        </p:txBody>
      </p:sp>
      <p:sp>
        <p:nvSpPr>
          <p:cNvPr id="384" name="Google Shape;384;p6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410600"/>
            <a:ext cx="58293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Синхронное ожидание отмены</a:t>
            </a:r>
            <a:endParaRPr/>
          </a:p>
        </p:txBody>
      </p:sp>
      <p:sp>
        <p:nvSpPr>
          <p:cNvPr id="391" name="Google Shape;391;p6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/>
              <a:t>Просто используем метод wait() как функцию</a:t>
            </a:r>
            <a:endParaRPr/>
          </a:p>
        </p:txBody>
      </p:sp>
      <p:pic>
        <p:nvPicPr>
          <p:cNvPr id="392" name="Google Shape;39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733550"/>
            <a:ext cx="85153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398" name="Google Shape;398;p6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04" name="Google Shape;404;p6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10" name="Google Shape;410;p6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16" name="Google Shape;416;p7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22" name="Google Shape;422;p7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28" name="Google Shape;428;p7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34" name="Google Shape;434;p7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Каждое исключение всегда содержит атрибут token, содержащий конкретный токен, который был отменен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4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кого это?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тех, кто пишет свои библиотеки</a:t>
            </a:r>
            <a:endParaRPr/>
          </a:p>
        </p:txBody>
      </p:sp>
      <p:sp>
        <p:nvSpPr>
          <p:cNvPr id="445" name="Google Shape;445;p7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Идеально для долгих комплексных операций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опция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вместо “ручных” таймаутов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тех, кто пишет сервисы</a:t>
            </a:r>
            <a:endParaRPr/>
          </a:p>
        </p:txBody>
      </p:sp>
      <p:sp>
        <p:nvSpPr>
          <p:cNvPr id="451" name="Google Shape;451;p7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есть SLA на время ответа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есть “тяжелые”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хотите переложить установку таймаутов на клиента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всех, кто пишет “тяжелый” софт</a:t>
            </a:r>
            <a:endParaRPr/>
          </a:p>
        </p:txBody>
      </p:sp>
      <p:sp>
        <p:nvSpPr>
          <p:cNvPr id="457" name="Google Shape;457;p7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Любые долгие операции, результат которых может стать ненужным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использовать для десктопных приложений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Для многоступенчатых ML-пайплайнов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8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Все!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Ссылки:</a:t>
            </a:r>
            <a:endParaRPr/>
          </a:p>
        </p:txBody>
      </p:sp>
      <p:sp>
        <p:nvSpPr>
          <p:cNvPr id="468" name="Google Shape;468;p7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Дока: </a:t>
            </a:r>
            <a:r>
              <a:rPr lang="ru" u="sng">
                <a:solidFill>
                  <a:schemeClr val="hlink"/>
                </a:solidFill>
                <a:hlinkClick r:id="rId3"/>
              </a:rPr>
              <a:t>cantok.readthedocs.io/en/latest/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Код: </a:t>
            </a:r>
            <a:r>
              <a:rPr lang="ru" u="sng">
                <a:solidFill>
                  <a:schemeClr val="hlink"/>
                </a:solidFill>
                <a:hlinkClick r:id="rId4"/>
              </a:rPr>
              <a:t>github.com/pomponchik/cantok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Предлагайте баги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Жалуйтесь на фичи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Пишите Issue, если затащили в свою опенсорсную либу - добавлю в список совместимых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 ⭐!</a:t>
            </a:r>
            <a:endParaRPr/>
          </a:p>
        </p:txBody>
      </p:sp>
      <p:pic>
        <p:nvPicPr>
          <p:cNvPr id="469" name="Google Shape;46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8175" y="236100"/>
            <a:ext cx="2680100" cy="26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vrone Event Presentation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CCCCCC"/>
      </a:lt2>
      <a:accent1>
        <a:srgbClr val="FF5533"/>
      </a:accent1>
      <a:accent2>
        <a:srgbClr val="E5E5E5"/>
      </a:accent2>
      <a:accent3>
        <a:srgbClr val="009955"/>
      </a:accent3>
      <a:accent4>
        <a:srgbClr val="FFCC55"/>
      </a:accent4>
      <a:accent5>
        <a:srgbClr val="0055CC"/>
      </a:accent5>
      <a:accent6>
        <a:srgbClr val="FFDDCC"/>
      </a:accent6>
      <a:hlink>
        <a:srgbClr val="00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