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</p:sldIdLst>
  <p:sldSz cy="5143500" cx="9144000"/>
  <p:notesSz cx="6858000" cy="9144000"/>
  <p:embeddedFontLst>
    <p:embeddedFont>
      <p:font typeface="Helvetica Neue"/>
      <p:regular r:id="rId98"/>
      <p:bold r:id="rId99"/>
      <p:italic r:id="rId100"/>
      <p:boldItalic r:id="rId101"/>
    </p:embeddedFont>
    <p:embeddedFont>
      <p:font typeface="Roboto Mono"/>
      <p:regular r:id="rId102"/>
      <p:bold r:id="rId103"/>
      <p:italic r:id="rId104"/>
      <p:boldItalic r:id="rId10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5" Type="http://schemas.openxmlformats.org/officeDocument/2006/relationships/font" Target="fonts/RobotoMono-boldItalic.fntdata"/><Relationship Id="rId104" Type="http://schemas.openxmlformats.org/officeDocument/2006/relationships/font" Target="fonts/RobotoMono-italic.fntdata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font" Target="fonts/RobotoMono-bold.fntdata"/><Relationship Id="rId102" Type="http://schemas.openxmlformats.org/officeDocument/2006/relationships/font" Target="fonts/RobotoMono-regular.fntdata"/><Relationship Id="rId101" Type="http://schemas.openxmlformats.org/officeDocument/2006/relationships/font" Target="fonts/HelveticaNeue-boldItalic.fntdata"/><Relationship Id="rId100" Type="http://schemas.openxmlformats.org/officeDocument/2006/relationships/font" Target="fonts/HelveticaNeue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98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155e6564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155e6564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155e6564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155e6564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155e6564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155e6564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155e6564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155e6564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155e6564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155e6564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155e6564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155e6564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155e6564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155e6564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155e6564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155e6564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155e6564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155e6564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155e6564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155e6564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155e6564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e155e6564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155e6564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155e6564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155e6564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155e6564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155e6564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155e6564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155e6564d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155e6564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155e6564d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155e6564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155e6564d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155e6564d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155e6564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155e6564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155e6564d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155e6564d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155e6564d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155e6564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155e6564d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155e6564d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155e6564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155e6564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155e6564d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155e6564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155e6564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e155e6564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155e6564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155e6564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155e6564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155e6564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155e6564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155e6564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155e6564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e155e6564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155e6564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e155e6564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155e6564d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e155e6564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155e6564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155e6564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f7b8ea1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df7b8ea1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cc388564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ccc388564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cc388564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cc388564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cc388564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cc388564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cc388564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ccc388564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cc388564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cc388564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cc388564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ccc388564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cc388564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ccc388564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e155e6564d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e155e6564d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155e6564d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e155e6564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cc388564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cc388564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e155e6564d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e155e6564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ccc388564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ccc388564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cc388564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ccc388564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cc388564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ccc388564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ccc388564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ccc388564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ccc388564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ccc388564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ccc388564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ccc388564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ccc388564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ccc388564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cc388564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ccc388564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f7b8ea1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f7b8ea1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ccc388564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ccc388564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ccc388564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ccc388564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ccc388564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ccc388564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cc388564b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ccc388564b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cc388564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ccc388564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cc388564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ccc388564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ccc388564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ccc388564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ccc388564b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ccc388564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ccc388564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ccc388564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ccc388564b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ccc388564b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155e6564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155e656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ccc388564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ccc388564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ccc388564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ccc388564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ccc388564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ccc388564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ccc388564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ccc388564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ccc388564b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ccc388564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ccc388564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ccc388564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ccc388564b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ccc388564b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ccc388564b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ccc388564b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e155e6564d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e155e6564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ccc388564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ccc388564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155e6564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155e6564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ccc388564b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ccc388564b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155e6564d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e155e6564d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e155e6564d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e155e6564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ccc388564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ccc388564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ccc388564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ccc388564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ccc388564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ccc388564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ccc388564b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ccc388564b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ccc388564b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ccc388564b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ccc388564b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ccc388564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ccc388564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ccc388564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155e6564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155e6564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ccc388564b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ccc388564b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ccc38856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ccc38856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ccc388564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ccc388564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VK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› Евгений Блинов › @blinof › bit.ly/3X2hD6t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ithub.com/pomponchik" TargetMode="External"/><Relationship Id="rId4" Type="http://schemas.openxmlformats.org/officeDocument/2006/relationships/hyperlink" Target="http://linkedin.com/in/pomponchik" TargetMode="External"/><Relationship Id="rId5" Type="http://schemas.openxmlformats.org/officeDocument/2006/relationships/hyperlink" Target="http://pomponchik.org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pypi.org/project/cancel-token/" TargetMode="External"/><Relationship Id="rId4" Type="http://schemas.openxmlformats.org/officeDocument/2006/relationships/hyperlink" Target="https://asyncio-cancel-token.readthedocs.io/en/latest/cancel_token.html" TargetMode="External"/><Relationship Id="rId5" Type="http://schemas.openxmlformats.org/officeDocument/2006/relationships/hyperlink" Target="http://github.com/pomponchik/cantok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9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hyperlink" Target="http://github.com/pomponchik/canto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перестать выполняться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</a:rPr>
              <a:t>и начать жить?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 для Pytup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практике это значит:</a:t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274325" y="1599175"/>
            <a:ext cx="85953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Пишем максимум юнит-тестов и молимся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Подключаем все анализаторы, которые можем найти (и продолжаем молиться)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чем проблема частных случаев?</a:t>
            </a:r>
            <a:endParaRPr/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274325" y="1945126"/>
            <a:ext cx="85953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Их бесконечно много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Наши компьютеры конечны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Теоретически может помочь…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274325" y="274329"/>
            <a:ext cx="8595300" cy="1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Доказательство корректности программ</a:t>
            </a:r>
            <a:endParaRPr/>
          </a:p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274325" y="1801525"/>
            <a:ext cx="8595300" cy="27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Некоторые алгоритмы поддаются формальной проверке и доказательству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все, очевидно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долго, дорого и требует редких квалифицированных специалистов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Два способа завершить работу извне</a:t>
            </a:r>
            <a:endParaRPr/>
          </a:p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274325" y="1840701"/>
            <a:ext cx="8595300" cy="26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Принудительно прекратить выполнение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Подать сигнал, который программа считает (или не считает добровольно)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Гарантия остановки только одна: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0"/>
              <a:t>🔌</a:t>
            </a:r>
            <a:endParaRPr sz="15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274325" y="274329"/>
            <a:ext cx="85953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нам нужна гарантия - подходит только принудительный вариант</a:t>
            </a:r>
            <a:endParaRPr/>
          </a:p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274325" y="1879850"/>
            <a:ext cx="8595300" cy="26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Программа может зависнуть до того, как узнает о том, что нужно завершиться: нужен внешний контроллёр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Мы-то умные, но что, если у нас миллион программ в организации?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консистентности</a:t>
            </a:r>
            <a:endParaRPr/>
          </a:p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274325" y="1377250"/>
            <a:ext cx="8595300" cy="31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Некоторые программы не могут быть завершены в произвольное время: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Не все операции с данными атомарны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Программа имеет внешние эффекты вроде отправки почты, вызова API или движений робота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Часто эти проблемы можно обойти, но это дорого и долго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Сложно (на масштабе - невозможно) </a:t>
            </a:r>
            <a:r>
              <a:rPr i="1" lang="ru"/>
              <a:t>гарантировать</a:t>
            </a:r>
            <a:r>
              <a:rPr lang="ru"/>
              <a:t>, что таких мест нет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Получается, что решение “стопать, когда захотим” - не универсально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всегда балансируем между стульями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- Евгений Блинов. Работаю в VK руководителем команды.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поделываю опенсорс.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Итак, некоторые принудительные способы</a:t>
            </a:r>
            <a:endParaRPr/>
          </a:p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274325" y="1528601"/>
            <a:ext cx="8595300" cy="29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0525" lvl="0" marL="457200" rtl="0" algn="l"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2550"/>
              <a:buFont typeface="Arial"/>
              <a:buChar char="●"/>
            </a:pPr>
            <a:r>
              <a:rPr lang="ru" sz="25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Аппаратные методы</a:t>
            </a:r>
            <a:endParaRPr sz="25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2300"/>
              </a:spcBef>
              <a:spcAft>
                <a:spcPts val="0"/>
              </a:spcAft>
              <a:buClr>
                <a:srgbClr val="333333"/>
              </a:buClr>
              <a:buSzPts val="2550"/>
              <a:buFont typeface="Arial"/>
              <a:buChar char="●"/>
            </a:pPr>
            <a:r>
              <a:rPr lang="ru" sz="25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Сигналы ОС</a:t>
            </a:r>
            <a:endParaRPr sz="25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2300"/>
              </a:spcBef>
              <a:spcAft>
                <a:spcPts val="0"/>
              </a:spcAft>
              <a:buClr>
                <a:srgbClr val="333333"/>
              </a:buClr>
              <a:buSzPts val="2550"/>
              <a:buFont typeface="Arial"/>
              <a:buChar char="●"/>
            </a:pPr>
            <a:r>
              <a:rPr lang="ru" sz="25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task.cancel() в asyncio (такая себе принудительность, если честно)</a:t>
            </a:r>
            <a:endParaRPr sz="25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3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Пройдемся по списку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Аппаратный метод - Watchdog timer</a:t>
            </a:r>
            <a:endParaRPr/>
          </a:p>
        </p:txBody>
      </p:sp>
      <p:sp>
        <p:nvSpPr>
          <p:cNvPr id="173" name="Google Shape;173;p34"/>
          <p:cNvSpPr txBox="1"/>
          <p:nvPr>
            <p:ph idx="1" type="body"/>
          </p:nvPr>
        </p:nvSpPr>
        <p:spPr>
          <a:xfrm>
            <a:off x="274325" y="1514325"/>
            <a:ext cx="5757000" cy="22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Нужно регулярно сбрасывать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сбросил - сделает что-то принудительно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Есть куча реализаций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Применяется в микроконтроллерах для критических систем, например космических зондов</a:t>
            </a:r>
            <a:endParaRPr/>
          </a:p>
        </p:txBody>
      </p:sp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500" y="1063950"/>
            <a:ext cx="2663125" cy="26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/>
        </p:nvSpPr>
        <p:spPr>
          <a:xfrm>
            <a:off x="6240075" y="3727125"/>
            <a:ext cx="278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https://en.wikipedia.org/wiki/Watchdog_timer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летает в космосе</a:t>
            </a:r>
            <a:endParaRPr/>
          </a:p>
        </p:txBody>
      </p:sp>
      <p:sp>
        <p:nvSpPr>
          <p:cNvPr id="181" name="Google Shape;181;p35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фото - Voyadger 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Что делать, если там зависнет ПО?</a:t>
            </a:r>
            <a:endParaRPr/>
          </a:p>
        </p:txBody>
      </p:sp>
      <p:sp>
        <p:nvSpPr>
          <p:cNvPr id="182" name="Google Shape;182;p35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5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51435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6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7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04" name="Google Shape;204;p38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/>
          </a:p>
        </p:txBody>
      </p:sp>
      <p:sp>
        <p:nvSpPr>
          <p:cNvPr id="205" name="Google Shape;205;p38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11" name="Google Shape;211;p39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используются:</a:t>
            </a:r>
            <a:endParaRPr/>
          </a:p>
        </p:txBody>
      </p:sp>
      <p:sp>
        <p:nvSpPr>
          <p:cNvPr id="212" name="Google Shape;212;p39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18" name="Google Shape;218;p40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используются: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вы жмете Ctrl+C (посылается SIGINT)</a:t>
            </a: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25" name="Google Shape;225;p41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используются: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вы жмете Ctrl+C (посылается SIGINT)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делаете .terminate() (SIGTERM - необязательное завершение) или .kill() (SIGKILL) в multiprocessing</a:t>
            </a:r>
            <a:endParaRPr/>
          </a:p>
        </p:txBody>
      </p:sp>
      <p:sp>
        <p:nvSpPr>
          <p:cNvPr id="226" name="Google Shape;226;p41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Телега: </a:t>
            </a:r>
            <a:r>
              <a:rPr lang="ru">
                <a:solidFill>
                  <a:schemeClr val="dk2"/>
                </a:solidFill>
              </a:rPr>
              <a:t>@</a:t>
            </a:r>
            <a:r>
              <a:rPr lang="ru"/>
              <a:t>blinof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Гитхаб: </a:t>
            </a:r>
            <a:r>
              <a:rPr lang="ru" u="sng">
                <a:solidFill>
                  <a:schemeClr val="hlink"/>
                </a:solidFill>
                <a:hlinkClick r:id="rId3"/>
              </a:rPr>
              <a:t>github.com/pomponchik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Линкедин: </a:t>
            </a:r>
            <a:r>
              <a:rPr lang="ru" u="sng">
                <a:solidFill>
                  <a:schemeClr val="hlink"/>
                </a:solidFill>
                <a:hlinkClick r:id="rId4"/>
              </a:rPr>
              <a:t>linkedin.com/in/pomponchik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Личный сайт: </a:t>
            </a:r>
            <a:r>
              <a:rPr lang="ru" u="sng">
                <a:solidFill>
                  <a:schemeClr val="hlink"/>
                </a:solidFill>
                <a:hlinkClick r:id="rId5"/>
              </a:rPr>
              <a:t>pomponchik.org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32" name="Google Shape;232;p42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используются: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вы жмете Ctrl+C (посылается SIGINT)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делаете .terminate() (SIGTERM - необязательное завершение) или .kill() (SIGKILL) в multiprocessing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.terminate() (SIGTERM), .kill() (SIGKILL) и .send_signal (произвольный сигнал) в subprocess</a:t>
            </a:r>
            <a:endParaRPr/>
          </a:p>
        </p:txBody>
      </p:sp>
      <p:sp>
        <p:nvSpPr>
          <p:cNvPr id="233" name="Google Shape;233;p42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используются: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вы жмете Ctrl+C (посылается SIGINT)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делаете .terminate() (SIGTERM - необязательное завершение) или .kill() (SIGKILL) в multiprocessing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.terminate() (SIGTERM), .kill() (SIGKILL) и .send_signal (произвольный сигнал) в subprocess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“kill” в командной строке</a:t>
            </a: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на уровне ОС - сигналы</a:t>
            </a:r>
            <a:endParaRPr/>
          </a:p>
        </p:txBody>
      </p:sp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274325" y="960125"/>
            <a:ext cx="85953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- универсальный механизм передачи информации между процессами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Всего их 28, но нас интересует в основном SIGKILL (немедленное завершение)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SIGKILL - не единственный сигнал для завершения, их там несколько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Сигналы используются: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вы жмете Ctrl+C (посылается SIGINT)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Когда делаете .terminate() (SIGTERM - необязательное завершение) или .kill() (SIGKILL) в multiprocessing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.terminate() (SIGTERM), .kill() (SIGKILL) и .send_signal (произвольный сигнал) в subprocess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“kill” в командной строке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“docker container stop” - сначала SIGTERM, после таймаута - SIGKIL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391650" y="4066500"/>
            <a:ext cx="80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202124"/>
                </a:solidFill>
                <a:highlight>
                  <a:srgbClr val="FFFFFF"/>
                </a:highlight>
              </a:rPr>
              <a:t>⚠️ Все сказанное относится только к POSIX-системам. Как оно в виндовсе - я не знаю.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тредами беда</a:t>
            </a:r>
            <a:endParaRPr/>
          </a:p>
        </p:txBody>
      </p:sp>
      <p:sp>
        <p:nvSpPr>
          <p:cNvPr id="253" name="Google Shape;253;p45"/>
          <p:cNvSpPr txBox="1"/>
          <p:nvPr>
            <p:ph idx="1" type="body"/>
          </p:nvPr>
        </p:nvSpPr>
        <p:spPr>
          <a:xfrm>
            <a:off x="274325" y="1958175"/>
            <a:ext cx="8595300" cy="25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Сигналы - они для процессов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Тред вы так не убьете, с ним надо поделикатнее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Task.cancel() в asyncio</a:t>
            </a:r>
            <a:endParaRPr/>
          </a:p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274325" y="1945125"/>
            <a:ext cx="85953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самом деле ничего не гарантирует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Отмена происходит только при входе в await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помягче?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“Добровольные” способы остановки</a:t>
            </a:r>
            <a:endParaRPr/>
          </a:p>
        </p:txBody>
      </p:sp>
      <p:sp>
        <p:nvSpPr>
          <p:cNvPr id="270" name="Google Shape;270;p48"/>
          <p:cNvSpPr txBox="1"/>
          <p:nvPr>
            <p:ph idx="1" type="body"/>
          </p:nvPr>
        </p:nvSpPr>
        <p:spPr>
          <a:xfrm>
            <a:off x="274325" y="1755850"/>
            <a:ext cx="8595300" cy="27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Свои велосипеды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Ивенты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отмены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Велосипеды</a:t>
            </a:r>
            <a:endParaRPr/>
          </a:p>
        </p:txBody>
      </p:sp>
      <p:sp>
        <p:nvSpPr>
          <p:cNvPr id="276" name="Google Shape;276;p49"/>
          <p:cNvSpPr txBox="1"/>
          <p:nvPr>
            <p:ph idx="1" type="body"/>
          </p:nvPr>
        </p:nvSpPr>
        <p:spPr>
          <a:xfrm>
            <a:off x="274325" y="1462100"/>
            <a:ext cx="8595300" cy="30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Тысячи их: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Передаем сообщения через файлы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Кладем записки в очереди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“Вешаем” на фоне ватчдог-процессы или треды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Чекаем статус таски в БД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Сажаем стажера перед мониторингом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Ивенты</a:t>
            </a:r>
            <a:endParaRPr/>
          </a:p>
        </p:txBody>
      </p:sp>
      <p:sp>
        <p:nvSpPr>
          <p:cNvPr id="282" name="Google Shape;282;p50"/>
          <p:cNvSpPr txBox="1"/>
          <p:nvPr>
            <p:ph idx="1" type="body"/>
          </p:nvPr>
        </p:nvSpPr>
        <p:spPr>
          <a:xfrm>
            <a:off x="274325" y="1573075"/>
            <a:ext cx="85953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asyncio.Event, threading.Event, multiprocessing.Event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Содержат внутри себя флаг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Флаг можно использовать для завершения, а можно для чего угодно другого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база!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 токены отмены будет подробнее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Этот доклад - про то, как останавливать вычисления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токены отмены?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298" name="Google Shape;298;p5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304" name="Google Shape;304;p5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310" name="Google Shape;310;p5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316" name="Google Shape;316;p5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322" name="Google Shape;322;p5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328" name="Google Shape;328;p5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проходят по стеку вызовов, все сильнее ужесточая изначальные ограничения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334" name="Google Shape;334;p5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340" name="Google Shape;340;p6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346" name="Google Shape;346;p6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Может оказаться отмененным по разным причинам, но работаем мы с ним одинаково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остановка вычислений - это проблема?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это нужно?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становится:</a:t>
            </a:r>
            <a:endParaRPr/>
          </a:p>
        </p:txBody>
      </p:sp>
      <p:sp>
        <p:nvSpPr>
          <p:cNvPr id="357" name="Google Shape;357;p63"/>
          <p:cNvSpPr txBox="1"/>
          <p:nvPr>
            <p:ph idx="1" type="body"/>
          </p:nvPr>
        </p:nvSpPr>
        <p:spPr>
          <a:xfrm>
            <a:off x="274325" y="1762375"/>
            <a:ext cx="8595300" cy="27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Меньше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Проще изменяемым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Более тестируемым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4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будет?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Простейший пример:</a:t>
            </a:r>
            <a:endParaRPr/>
          </a:p>
        </p:txBody>
      </p:sp>
      <p:sp>
        <p:nvSpPr>
          <p:cNvPr id="368" name="Google Shape;368;p6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763" y="1097275"/>
            <a:ext cx="400248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Готовые реализации:</a:t>
            </a:r>
            <a:endParaRPr/>
          </a:p>
        </p:txBody>
      </p:sp>
      <p:sp>
        <p:nvSpPr>
          <p:cNvPr id="375" name="Google Shape;375;p6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pypi.org/project/cancel-token/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asyncio-cancel-token.readthedocs.io/en/latest/cancel_token.html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cantok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github.com/pomponchik/cantok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</a:t>
            </a:r>
            <a:endParaRPr/>
          </a:p>
        </p:txBody>
      </p:sp>
      <p:sp>
        <p:nvSpPr>
          <p:cNvPr id="381" name="Google Shape;381;p6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Очень простая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Только один вид токена.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токенов, отменяемых по таймауту или условию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Токены нельзя складывать или вкладывать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В целом не хватает синтаксического сахара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</a:t>
            </a:r>
            <a:endParaRPr/>
          </a:p>
        </p:txBody>
      </p:sp>
      <p:sp>
        <p:nvSpPr>
          <p:cNvPr id="387" name="Google Shape;387;p6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Более сложная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Подходит только для async-кода.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автоотмены токенов по произвольным условиям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Опять не хватило синтаксического сахара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cantok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398" name="Google Shape;398;p7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</p:txBody>
      </p:sp>
      <p:pic>
        <p:nvPicPr>
          <p:cNvPr id="399" name="Google Shape;39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406" name="Google Shape;406;p7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останова</a:t>
            </a:r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4136" y="274325"/>
            <a:ext cx="74789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2750" y="1181450"/>
            <a:ext cx="5464200" cy="31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Нет общего способа проверить, что алгоритм вообще способен завершиться сам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Возможны решения для частных случаев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Некоторые частные решения легко интегрируются в статические анализаторы, линтеры, CI-пайплайны и компиляторы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414" name="Google Shape;414;p7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422" name="Google Shape;422;p7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произвольному условию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430" name="Google Shape;430;p7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438" name="Google Shape;438;p7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Куча синтаксического сахара</a:t>
            </a:r>
            <a:endParaRPr/>
          </a:p>
        </p:txBody>
      </p:sp>
      <p:pic>
        <p:nvPicPr>
          <p:cNvPr id="439" name="Google Shape;43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классы токенов из cantok:</a:t>
            </a:r>
            <a:endParaRPr/>
          </a:p>
        </p:txBody>
      </p:sp>
      <p:sp>
        <p:nvSpPr>
          <p:cNvPr id="446" name="Google Shape;446;p7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452" name="Google Shape;452;p7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458" name="Google Shape;458;p7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464" name="Google Shape;464;p7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470" name="Google Shape;470;p8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476" name="Google Shape;476;p8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Умеют приводиться к bool: удобно для циклов while и условий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Частный случай, с которым легко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00" y="1263950"/>
            <a:ext cx="77057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SimpleToken</a:t>
            </a:r>
            <a:endParaRPr/>
          </a:p>
        </p:txBody>
      </p:sp>
      <p:sp>
        <p:nvSpPr>
          <p:cNvPr id="482" name="Google Shape;482;p8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Простейший вид токена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Отменить можно только “вручную”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в качестве заглушек в аргументах функций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150" y="2236625"/>
            <a:ext cx="4447701" cy="2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TimeoutToken</a:t>
            </a:r>
            <a:endParaRPr/>
          </a:p>
        </p:txBody>
      </p:sp>
      <p:sp>
        <p:nvSpPr>
          <p:cNvPr id="489" name="Google Shape;489;p8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Отменяется сам по истечении заданного (в секундах) времени</a:t>
            </a:r>
            <a:endParaRPr/>
          </a:p>
        </p:txBody>
      </p:sp>
      <p:pic>
        <p:nvPicPr>
          <p:cNvPr id="490" name="Google Shape;49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129" y="1687904"/>
            <a:ext cx="4637700" cy="25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ConditionToken</a:t>
            </a:r>
            <a:endParaRPr/>
          </a:p>
        </p:txBody>
      </p:sp>
      <p:sp>
        <p:nvSpPr>
          <p:cNvPr id="496" name="Google Shape;496;p8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Умеет сам отклоняться по произвольному условию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- это просто Callable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отвечает на вопрос: “отменен ли токен” (True/False)</a:t>
            </a:r>
            <a:endParaRPr/>
          </a:p>
        </p:txBody>
      </p:sp>
      <p:pic>
        <p:nvPicPr>
          <p:cNvPr id="497" name="Google Shape;49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2223638"/>
            <a:ext cx="45148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дерево</a:t>
            </a:r>
            <a:endParaRPr/>
          </a:p>
        </p:txBody>
      </p:sp>
      <p:sp>
        <p:nvSpPr>
          <p:cNvPr id="503" name="Google Shape;503;p8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вкладывать друг в друга при создании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Кроме как при создании вкладывать нельзя, иначе риск дедлока</a:t>
            </a:r>
            <a:endParaRPr/>
          </a:p>
        </p:txBody>
      </p:sp>
      <p:pic>
        <p:nvPicPr>
          <p:cNvPr id="504" name="Google Shape;50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750" y="2220113"/>
            <a:ext cx="47053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Вкладываем токены</a:t>
            </a:r>
            <a:endParaRPr/>
          </a:p>
        </p:txBody>
      </p:sp>
      <p:sp>
        <p:nvSpPr>
          <p:cNvPr id="510" name="Google Shape;510;p8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975" y="1533154"/>
            <a:ext cx="5190049" cy="25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517" name="Google Shape;517;p8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524" name="Google Shape;524;p8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- новый SimpleToken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531" name="Google Shape;531;p8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- новый SimpleToken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Удобно использовать для пробрасывания по стеку вызовов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Узнать статус токена - DFS</a:t>
            </a:r>
            <a:endParaRPr/>
          </a:p>
        </p:txBody>
      </p:sp>
      <p:sp>
        <p:nvSpPr>
          <p:cNvPr id="538" name="Google Shape;538;p90"/>
          <p:cNvSpPr txBox="1"/>
          <p:nvPr>
            <p:ph idx="1" type="body"/>
          </p:nvPr>
        </p:nvSpPr>
        <p:spPr>
          <a:xfrm>
            <a:off x="274325" y="1840700"/>
            <a:ext cx="8595300" cy="26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узнает свой статус, а потом вложенных в него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сути происходит обход дерева в глубину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Приводим к bool</a:t>
            </a:r>
            <a:endParaRPr/>
          </a:p>
        </p:txBody>
      </p:sp>
      <p:sp>
        <p:nvSpPr>
          <p:cNvPr id="544" name="Google Shape;544;p9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Удобная фича для циклов и условий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Отменный токен приводится как Fals</a:t>
            </a:r>
            <a:r>
              <a:rPr lang="ru"/>
              <a:t>e, неотмененный - True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450" y="2037725"/>
            <a:ext cx="4219100" cy="21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Однако!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551" name="Google Shape;551;p92"/>
          <p:cNvSpPr txBox="1"/>
          <p:nvPr>
            <p:ph idx="1" type="body"/>
          </p:nvPr>
        </p:nvSpPr>
        <p:spPr>
          <a:xfrm>
            <a:off x="274325" y="1612251"/>
            <a:ext cx="85953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557" name="Google Shape;557;p93"/>
          <p:cNvSpPr txBox="1"/>
          <p:nvPr>
            <p:ph idx="1" type="body"/>
          </p:nvPr>
        </p:nvSpPr>
        <p:spPr>
          <a:xfrm>
            <a:off x="274325" y="1612251"/>
            <a:ext cx="85953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563" name="Google Shape;563;p94"/>
          <p:cNvSpPr txBox="1"/>
          <p:nvPr>
            <p:ph idx="1" type="body"/>
          </p:nvPr>
        </p:nvSpPr>
        <p:spPr>
          <a:xfrm>
            <a:off x="274325" y="1612251"/>
            <a:ext cx="85953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Легко ошибиться и забыть написать await в асинхронном коде - думаю решить написанием плагина для линтера (возможность законтрибьютить!)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Асинхронное ожидание отмены</a:t>
            </a:r>
            <a:endParaRPr/>
          </a:p>
        </p:txBody>
      </p:sp>
      <p:sp>
        <p:nvSpPr>
          <p:cNvPr id="569" name="Google Shape;569;p9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70" name="Google Shape;57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410600"/>
            <a:ext cx="58293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Синхронное ожидание отмены</a:t>
            </a:r>
            <a:endParaRPr/>
          </a:p>
        </p:txBody>
      </p:sp>
      <p:sp>
        <p:nvSpPr>
          <p:cNvPr id="576" name="Google Shape;576;p9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/>
              <a:t>Просто используем метод wait() как функцию</a:t>
            </a:r>
            <a:endParaRPr/>
          </a:p>
        </p:txBody>
      </p:sp>
      <p:pic>
        <p:nvPicPr>
          <p:cNvPr id="577" name="Google Shape;57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733550"/>
            <a:ext cx="85153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583" name="Google Shape;583;p9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589" name="Google Shape;589;p9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595" name="Google Shape;595;p9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601" name="Google Shape;601;p10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607" name="Google Shape;607;p10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274325" y="274328"/>
            <a:ext cx="85953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Мейнстримные линтеры такое не ловят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274325" y="1384000"/>
            <a:ext cx="85953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 попробовал: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ruff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flake8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pylint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bandit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mypy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perflint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Ничто из этого не триггернулось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613" name="Google Shape;613;p10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Каждое исключение всегда содержит атрибут token, содержащий конкретный токен, который был отменен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Токены - это модно</a:t>
            </a:r>
            <a:endParaRPr/>
          </a:p>
        </p:txBody>
      </p:sp>
      <p:sp>
        <p:nvSpPr>
          <p:cNvPr id="624" name="Google Shape;624;p104"/>
          <p:cNvSpPr txBox="1"/>
          <p:nvPr>
            <p:ph idx="1" type="body"/>
          </p:nvPr>
        </p:nvSpPr>
        <p:spPr>
          <a:xfrm>
            <a:off x="274325" y="1097275"/>
            <a:ext cx="89787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Cantok: </a:t>
            </a:r>
            <a:r>
              <a:rPr lang="ru" u="sng">
                <a:solidFill>
                  <a:schemeClr val="hlink"/>
                </a:solidFill>
                <a:hlinkClick r:id="rId3"/>
              </a:rPr>
              <a:t>github.com/pomponchik/cantok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Предлагайте баги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Жалуйтесь на фичи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Пишите Issue, если затащили в свою опенсорсную либу - добавлю в список совместимых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 ⭐!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За красивую тему для презентации отдельная благодарность компании Evrone</a:t>
            </a:r>
            <a:endParaRPr/>
          </a:p>
        </p:txBody>
      </p:sp>
      <p:pic>
        <p:nvPicPr>
          <p:cNvPr id="625" name="Google Shape;625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175" y="236100"/>
            <a:ext cx="2680100" cy="2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