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6" r:id="rId2"/>
  </p:sldMasterIdLst>
  <p:notesMasterIdLst>
    <p:notesMasterId r:id="rId30"/>
  </p:notesMasterIdLst>
  <p:sldIdLst>
    <p:sldId id="256" r:id="rId3"/>
    <p:sldId id="259" r:id="rId4"/>
    <p:sldId id="266" r:id="rId5"/>
    <p:sldId id="268" r:id="rId6"/>
    <p:sldId id="269" r:id="rId7"/>
    <p:sldId id="270" r:id="rId8"/>
    <p:sldId id="271" r:id="rId9"/>
    <p:sldId id="272" r:id="rId10"/>
    <p:sldId id="273" r:id="rId11"/>
    <p:sldId id="275" r:id="rId12"/>
    <p:sldId id="274" r:id="rId13"/>
    <p:sldId id="276" r:id="rId14"/>
    <p:sldId id="288" r:id="rId15"/>
    <p:sldId id="277" r:id="rId16"/>
    <p:sldId id="279" r:id="rId17"/>
    <p:sldId id="278" r:id="rId18"/>
    <p:sldId id="280" r:id="rId19"/>
    <p:sldId id="281" r:id="rId20"/>
    <p:sldId id="282" r:id="rId21"/>
    <p:sldId id="284" r:id="rId22"/>
    <p:sldId id="283" r:id="rId23"/>
    <p:sldId id="285" r:id="rId24"/>
    <p:sldId id="289" r:id="rId25"/>
    <p:sldId id="286" r:id="rId26"/>
    <p:sldId id="287" r:id="rId27"/>
    <p:sldId id="263" r:id="rId28"/>
    <p:sldId id="290" r:id="rId2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grFH0buaiPQivWJStvp7DTBbft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992939-BD84-4611-BC44-A98E4A3D300D}">
  <a:tblStyle styleId="{9A992939-BD84-4611-BC44-A98E4A3D300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78"/>
  </p:normalViewPr>
  <p:slideViewPr>
    <p:cSldViewPr snapToGrid="0">
      <p:cViewPr varScale="1">
        <p:scale>
          <a:sx n="117" d="100"/>
          <a:sy n="117" d="100"/>
        </p:scale>
        <p:origin x="6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9985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5193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5615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3440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2614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7933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56403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10013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88685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7843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43332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35299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38614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38614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802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73103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6783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6915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9401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9234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7414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8852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9840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277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раздела">
  <p:cSld name="1_Заголовок раздела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ользовательский макет">
  <p:cSld name="1_Пользовательский макет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1"/>
          <p:cNvSpPr txBox="1"/>
          <p:nvPr/>
        </p:nvSpPr>
        <p:spPr>
          <a:xfrm>
            <a:off x="3048990" y="3247303"/>
            <a:ext cx="60979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Google Shape;54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70167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1"/>
          <p:cNvSpPr>
            <a:spLocks noGrp="1"/>
          </p:cNvSpPr>
          <p:nvPr>
            <p:ph type="pic" idx="2"/>
          </p:nvPr>
        </p:nvSpPr>
        <p:spPr>
          <a:xfrm>
            <a:off x="741949" y="285092"/>
            <a:ext cx="3948112" cy="2903265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5700333" y="4031089"/>
            <a:ext cx="5440742" cy="2141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3"/>
          </p:nvPr>
        </p:nvSpPr>
        <p:spPr>
          <a:xfrm>
            <a:off x="7192963" y="685800"/>
            <a:ext cx="3948112" cy="1050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body" idx="4"/>
          </p:nvPr>
        </p:nvSpPr>
        <p:spPr>
          <a:xfrm>
            <a:off x="7192963" y="2558667"/>
            <a:ext cx="3948112" cy="1050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body" idx="5"/>
          </p:nvPr>
        </p:nvSpPr>
        <p:spPr>
          <a:xfrm>
            <a:off x="7192963" y="1865737"/>
            <a:ext cx="3948112" cy="556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6"/>
          </p:nvPr>
        </p:nvSpPr>
        <p:spPr>
          <a:xfrm>
            <a:off x="741949" y="3331198"/>
            <a:ext cx="3948112" cy="338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7"/>
          </p:nvPr>
        </p:nvSpPr>
        <p:spPr>
          <a:xfrm>
            <a:off x="741949" y="3775350"/>
            <a:ext cx="3948112" cy="338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2" name="Google Shape;6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1320" y="6051365"/>
            <a:ext cx="1437397" cy="241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Пользовательский макет">
  <p:cSld name="2_Пользовательский макет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6278882" y="1862138"/>
            <a:ext cx="5241925" cy="106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body" idx="2"/>
          </p:nvPr>
        </p:nvSpPr>
        <p:spPr>
          <a:xfrm>
            <a:off x="6293489" y="3506787"/>
            <a:ext cx="5241925" cy="2097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22"/>
          <p:cNvSpPr>
            <a:spLocks noGrp="1"/>
          </p:cNvSpPr>
          <p:nvPr>
            <p:ph type="pic" idx="3"/>
          </p:nvPr>
        </p:nvSpPr>
        <p:spPr>
          <a:xfrm>
            <a:off x="671193" y="1313655"/>
            <a:ext cx="5302250" cy="438626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Пользовательский макет">
  <p:cSld name="3_Пользовательский макет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1068946" y="2377678"/>
            <a:ext cx="10054107" cy="210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Титульный слайд">
  <p:cSld name="3_Титульный слайд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body" idx="1"/>
          </p:nvPr>
        </p:nvSpPr>
        <p:spPr>
          <a:xfrm>
            <a:off x="1068946" y="2377678"/>
            <a:ext cx="10054107" cy="210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Заголовок и объект">
  <p:cSld name="2_Заголовок и объект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4"/>
          <p:cNvSpPr>
            <a:spLocks noGrp="1"/>
          </p:cNvSpPr>
          <p:nvPr>
            <p:ph type="pic" idx="2"/>
          </p:nvPr>
        </p:nvSpPr>
        <p:spPr>
          <a:xfrm>
            <a:off x="741949" y="285092"/>
            <a:ext cx="3948112" cy="2903265"/>
          </a:xfrm>
          <a:prstGeom prst="rect">
            <a:avLst/>
          </a:prstGeom>
          <a:noFill/>
          <a:ln>
            <a:noFill/>
          </a:ln>
        </p:spPr>
      </p:sp>
      <p:sp>
        <p:nvSpPr>
          <p:cNvPr id="20" name="Google Shape;20;p14"/>
          <p:cNvSpPr txBox="1">
            <a:spLocks noGrp="1"/>
          </p:cNvSpPr>
          <p:nvPr>
            <p:ph type="body" idx="1"/>
          </p:nvPr>
        </p:nvSpPr>
        <p:spPr>
          <a:xfrm>
            <a:off x="5700333" y="4031089"/>
            <a:ext cx="5440742" cy="2141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body" idx="3"/>
          </p:nvPr>
        </p:nvSpPr>
        <p:spPr>
          <a:xfrm>
            <a:off x="7192963" y="685800"/>
            <a:ext cx="3948112" cy="1050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body" idx="4"/>
          </p:nvPr>
        </p:nvSpPr>
        <p:spPr>
          <a:xfrm>
            <a:off x="7192963" y="2558667"/>
            <a:ext cx="3948112" cy="1050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5"/>
          </p:nvPr>
        </p:nvSpPr>
        <p:spPr>
          <a:xfrm>
            <a:off x="7192963" y="1865737"/>
            <a:ext cx="3948112" cy="556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83414" y="6036258"/>
            <a:ext cx="1629254" cy="271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3" y="0"/>
            <a:ext cx="70167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4"/>
          <p:cNvSpPr txBox="1">
            <a:spLocks noGrp="1"/>
          </p:cNvSpPr>
          <p:nvPr>
            <p:ph type="body" idx="6"/>
          </p:nvPr>
        </p:nvSpPr>
        <p:spPr>
          <a:xfrm>
            <a:off x="741949" y="3331198"/>
            <a:ext cx="3948112" cy="338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body" idx="7"/>
          </p:nvPr>
        </p:nvSpPr>
        <p:spPr>
          <a:xfrm>
            <a:off x="741949" y="3775350"/>
            <a:ext cx="3948112" cy="338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8420704" y="633558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итульный слайд">
  <p:cSld name="2_Титульный слайд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>
            <a:spLocks noGrp="1"/>
          </p:cNvSpPr>
          <p:nvPr>
            <p:ph type="body" idx="1"/>
          </p:nvPr>
        </p:nvSpPr>
        <p:spPr>
          <a:xfrm>
            <a:off x="624681" y="1035685"/>
            <a:ext cx="10942637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2"/>
          </p:nvPr>
        </p:nvSpPr>
        <p:spPr>
          <a:xfrm>
            <a:off x="624680" y="2500155"/>
            <a:ext cx="10942637" cy="3230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2" name="Google Shape;32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680" y="6269386"/>
            <a:ext cx="1476389" cy="24822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5"/>
          <p:cNvSpPr txBox="1">
            <a:spLocks noGrp="1"/>
          </p:cNvSpPr>
          <p:nvPr>
            <p:ph type="sldNum" idx="12"/>
          </p:nvPr>
        </p:nvSpPr>
        <p:spPr>
          <a:xfrm>
            <a:off x="8824117" y="63350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34" name="Google Shape;3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680" y="6214323"/>
            <a:ext cx="1446893" cy="241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Два объекта">
  <p:cSld name="1_Два объекта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 txBox="1">
            <a:spLocks noGrp="1"/>
          </p:cNvSpPr>
          <p:nvPr>
            <p:ph type="body" idx="1"/>
          </p:nvPr>
        </p:nvSpPr>
        <p:spPr>
          <a:xfrm>
            <a:off x="6278882" y="1862138"/>
            <a:ext cx="5241925" cy="106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body" idx="2"/>
          </p:nvPr>
        </p:nvSpPr>
        <p:spPr>
          <a:xfrm>
            <a:off x="6293489" y="3506787"/>
            <a:ext cx="5241925" cy="2097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16"/>
          <p:cNvSpPr>
            <a:spLocks noGrp="1"/>
          </p:cNvSpPr>
          <p:nvPr>
            <p:ph type="pic" idx="3"/>
          </p:nvPr>
        </p:nvSpPr>
        <p:spPr>
          <a:xfrm>
            <a:off x="671193" y="1313655"/>
            <a:ext cx="5302250" cy="4386263"/>
          </a:xfrm>
          <a:prstGeom prst="rect">
            <a:avLst/>
          </a:prstGeom>
          <a:noFill/>
          <a:ln>
            <a:noFill/>
          </a:ln>
        </p:spPr>
      </p:sp>
      <p:pic>
        <p:nvPicPr>
          <p:cNvPr id="39" name="Google Shape;3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1193" y="630548"/>
            <a:ext cx="1476389" cy="248226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16"/>
          <p:cNvSpPr txBox="1">
            <a:spLocks noGrp="1"/>
          </p:cNvSpPr>
          <p:nvPr>
            <p:ph type="sldNum" idx="12"/>
          </p:nvPr>
        </p:nvSpPr>
        <p:spPr>
          <a:xfrm>
            <a:off x="8777607" y="63207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41" name="Google Shape;4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193" y="6227452"/>
            <a:ext cx="1446893" cy="241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 txBox="1">
            <a:spLocks noGrp="1"/>
          </p:cNvSpPr>
          <p:nvPr>
            <p:ph type="body" idx="1"/>
          </p:nvPr>
        </p:nvSpPr>
        <p:spPr>
          <a:xfrm>
            <a:off x="1068946" y="2377678"/>
            <a:ext cx="10054107" cy="210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4" name="Google Shape;44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91226" y="1312926"/>
            <a:ext cx="3209548" cy="539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9"/>
          <p:cNvSpPr txBox="1">
            <a:spLocks noGrp="1"/>
          </p:cNvSpPr>
          <p:nvPr>
            <p:ph type="body" idx="1"/>
          </p:nvPr>
        </p:nvSpPr>
        <p:spPr>
          <a:xfrm>
            <a:off x="1068946" y="2377678"/>
            <a:ext cx="10054107" cy="210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>
            <a:spLocks noGrp="1"/>
          </p:cNvSpPr>
          <p:nvPr>
            <p:ph type="body" idx="1"/>
          </p:nvPr>
        </p:nvSpPr>
        <p:spPr>
          <a:xfrm>
            <a:off x="624681" y="1035685"/>
            <a:ext cx="10942637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2"/>
          </p:nvPr>
        </p:nvSpPr>
        <p:spPr>
          <a:xfrm>
            <a:off x="624680" y="2500155"/>
            <a:ext cx="10942637" cy="3230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1" name="Google Shape;5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680" y="6063241"/>
            <a:ext cx="1437397" cy="241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"/>
          <p:cNvSpPr txBox="1"/>
          <p:nvPr/>
        </p:nvSpPr>
        <p:spPr>
          <a:xfrm>
            <a:off x="1111348" y="2664379"/>
            <a:ext cx="5852100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b="1" dirty="0">
                <a:solidFill>
                  <a:schemeClr val="lt1"/>
                </a:solidFill>
              </a:rPr>
              <a:t>Машинерия импортов и установка пакетов в </a:t>
            </a:r>
            <a:r>
              <a:rPr lang="ru-RU" sz="3500" b="1" dirty="0" err="1">
                <a:solidFill>
                  <a:schemeClr val="lt1"/>
                </a:solidFill>
              </a:rPr>
              <a:t>рантайме</a:t>
            </a:r>
            <a:r>
              <a:rPr lang="ru-RU" sz="3500" b="1" dirty="0">
                <a:solidFill>
                  <a:schemeClr val="lt1"/>
                </a:solidFill>
              </a:rPr>
              <a:t>: </a:t>
            </a:r>
            <a:r>
              <a:rPr lang="ru-RU" sz="3500" b="1" dirty="0" err="1">
                <a:solidFill>
                  <a:schemeClr val="lt1"/>
                </a:solidFill>
              </a:rPr>
              <a:t>внутрянка</a:t>
            </a:r>
            <a:r>
              <a:rPr lang="ru-RU" sz="3500" b="1" dirty="0">
                <a:solidFill>
                  <a:schemeClr val="lt1"/>
                </a:solidFill>
              </a:rPr>
              <a:t> </a:t>
            </a:r>
            <a:r>
              <a:rPr lang="en-US" sz="3500" b="1" dirty="0">
                <a:solidFill>
                  <a:schemeClr val="lt1"/>
                </a:solidFill>
              </a:rPr>
              <a:t>INSTLD</a:t>
            </a:r>
            <a:endParaRPr lang="ru-RU" sz="100" dirty="0"/>
          </a:p>
        </p:txBody>
      </p:sp>
      <p:sp>
        <p:nvSpPr>
          <p:cNvPr id="74" name="Google Shape;74;p1"/>
          <p:cNvSpPr txBox="1"/>
          <p:nvPr/>
        </p:nvSpPr>
        <p:spPr>
          <a:xfrm>
            <a:off x="1226475" y="5029200"/>
            <a:ext cx="4163400" cy="446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lt1"/>
                </a:solidFill>
              </a:rPr>
              <a:t>Евгений Блинов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body" idx="1"/>
          </p:nvPr>
        </p:nvSpPr>
        <p:spPr>
          <a:xfrm>
            <a:off x="1068946" y="2377678"/>
            <a:ext cx="10054107" cy="210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ru-RU" dirty="0"/>
              <a:t>Разберем несколько кейсов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3776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 txBox="1">
            <a:spLocks noGrp="1"/>
          </p:cNvSpPr>
          <p:nvPr>
            <p:ph type="body" idx="2"/>
          </p:nvPr>
        </p:nvSpPr>
        <p:spPr>
          <a:xfrm>
            <a:off x="623888" y="2703443"/>
            <a:ext cx="10942637" cy="2584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dirty="0"/>
              <a:t>Периодически заходите выполнить какую-нибудь команду в поде</a:t>
            </a:r>
          </a:p>
          <a:p>
            <a:r>
              <a:rPr lang="ru-RU" dirty="0"/>
              <a:t>Вам лень</a:t>
            </a:r>
          </a:p>
          <a:p>
            <a:r>
              <a:rPr lang="ru-RU" dirty="0"/>
              <a:t>И вы не любите мусорить</a:t>
            </a:r>
          </a:p>
          <a:p>
            <a:endParaRPr lang="ru-RU" dirty="0"/>
          </a:p>
        </p:txBody>
      </p:sp>
      <p:sp>
        <p:nvSpPr>
          <p:cNvPr id="119" name="Google Shape;119;p7"/>
          <p:cNvSpPr txBox="1">
            <a:spLocks noGrp="1"/>
          </p:cNvSpPr>
          <p:nvPr>
            <p:ph type="sldNum" idx="12"/>
          </p:nvPr>
        </p:nvSpPr>
        <p:spPr>
          <a:xfrm>
            <a:off x="8824117" y="63350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  <p:sp>
        <p:nvSpPr>
          <p:cNvPr id="120" name="Google Shape;120;p7"/>
          <p:cNvSpPr txBox="1"/>
          <p:nvPr/>
        </p:nvSpPr>
        <p:spPr>
          <a:xfrm>
            <a:off x="623888" y="522951"/>
            <a:ext cx="10942637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 sz="4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 – админ</a:t>
            </a:r>
            <a:endParaRPr sz="4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9798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 txBox="1">
            <a:spLocks noGrp="1"/>
          </p:cNvSpPr>
          <p:nvPr>
            <p:ph type="body" idx="2"/>
          </p:nvPr>
        </p:nvSpPr>
        <p:spPr>
          <a:xfrm>
            <a:off x="623888" y="2703443"/>
            <a:ext cx="10942637" cy="2584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dirty="0"/>
              <a:t>Как проверить, что все версии (или какой-то их диапазон) вашего плагина совместимы со всеми версиями другой библиотеки?</a:t>
            </a:r>
          </a:p>
          <a:p>
            <a:r>
              <a:rPr lang="ru-RU" dirty="0"/>
              <a:t>Ответ – контекстный менеджер </a:t>
            </a:r>
            <a:r>
              <a:rPr lang="en-US" dirty="0"/>
              <a:t>INSTLD</a:t>
            </a:r>
            <a:endParaRPr lang="ru-RU" dirty="0"/>
          </a:p>
          <a:p>
            <a:endParaRPr lang="ru-RU" dirty="0"/>
          </a:p>
        </p:txBody>
      </p:sp>
      <p:sp>
        <p:nvSpPr>
          <p:cNvPr id="119" name="Google Shape;119;p7"/>
          <p:cNvSpPr txBox="1">
            <a:spLocks noGrp="1"/>
          </p:cNvSpPr>
          <p:nvPr>
            <p:ph type="sldNum" idx="12"/>
          </p:nvPr>
        </p:nvSpPr>
        <p:spPr>
          <a:xfrm>
            <a:off x="8824117" y="63350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  <p:sp>
        <p:nvSpPr>
          <p:cNvPr id="120" name="Google Shape;120;p7"/>
          <p:cNvSpPr txBox="1"/>
          <p:nvPr/>
        </p:nvSpPr>
        <p:spPr>
          <a:xfrm>
            <a:off x="623888" y="522950"/>
            <a:ext cx="10942637" cy="159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 sz="4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 </a:t>
            </a:r>
            <a:r>
              <a:rPr lang="ru-RU" sz="4400" b="1" dirty="0">
                <a:solidFill>
                  <a:schemeClr val="lt1"/>
                </a:solidFill>
              </a:rPr>
              <a:t>пишете плагины для других библиотек</a:t>
            </a:r>
            <a:endParaRPr sz="4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3333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 txBox="1">
            <a:spLocks noGrp="1"/>
          </p:cNvSpPr>
          <p:nvPr>
            <p:ph type="body" idx="2"/>
          </p:nvPr>
        </p:nvSpPr>
        <p:spPr>
          <a:xfrm>
            <a:off x="623888" y="2703443"/>
            <a:ext cx="10942637" cy="2584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dirty="0"/>
              <a:t>Этот </a:t>
            </a:r>
            <a:r>
              <a:rPr lang="ru-RU" dirty="0" err="1"/>
              <a:t>сниппет</a:t>
            </a:r>
            <a:r>
              <a:rPr lang="ru-RU" dirty="0"/>
              <a:t> вообще работает?</a:t>
            </a:r>
          </a:p>
          <a:p>
            <a:r>
              <a:rPr lang="ru-RU" dirty="0"/>
              <a:t>А можно не надо все это устанавливать и потом чистить?</a:t>
            </a:r>
          </a:p>
          <a:p>
            <a:r>
              <a:rPr lang="ru-RU" dirty="0"/>
              <a:t>Тупо экономия времени</a:t>
            </a:r>
          </a:p>
          <a:p>
            <a:endParaRPr lang="ru-RU" dirty="0"/>
          </a:p>
        </p:txBody>
      </p:sp>
      <p:sp>
        <p:nvSpPr>
          <p:cNvPr id="119" name="Google Shape;119;p7"/>
          <p:cNvSpPr txBox="1">
            <a:spLocks noGrp="1"/>
          </p:cNvSpPr>
          <p:nvPr>
            <p:ph type="sldNum" idx="12"/>
          </p:nvPr>
        </p:nvSpPr>
        <p:spPr>
          <a:xfrm>
            <a:off x="8824117" y="63350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  <p:sp>
        <p:nvSpPr>
          <p:cNvPr id="120" name="Google Shape;120;p7"/>
          <p:cNvSpPr txBox="1"/>
          <p:nvPr/>
        </p:nvSpPr>
        <p:spPr>
          <a:xfrm>
            <a:off x="623888" y="522950"/>
            <a:ext cx="10942637" cy="159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 sz="4400" b="1" dirty="0">
                <a:solidFill>
                  <a:schemeClr val="lt1"/>
                </a:solidFill>
              </a:rPr>
              <a:t>Вы пробуете код со </a:t>
            </a:r>
            <a:r>
              <a:rPr lang="en-US" sz="4400" b="1" dirty="0" err="1">
                <a:solidFill>
                  <a:schemeClr val="lt1"/>
                </a:solidFill>
              </a:rPr>
              <a:t>StackOverflow</a:t>
            </a:r>
            <a:endParaRPr sz="4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5986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 txBox="1">
            <a:spLocks noGrp="1"/>
          </p:cNvSpPr>
          <p:nvPr>
            <p:ph type="body" idx="2"/>
          </p:nvPr>
        </p:nvSpPr>
        <p:spPr>
          <a:xfrm>
            <a:off x="623888" y="3008243"/>
            <a:ext cx="10942637" cy="227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dirty="0"/>
              <a:t>Один скрипт – один файл</a:t>
            </a:r>
          </a:p>
          <a:p>
            <a:endParaRPr lang="ru-RU" dirty="0"/>
          </a:p>
        </p:txBody>
      </p:sp>
      <p:sp>
        <p:nvSpPr>
          <p:cNvPr id="119" name="Google Shape;119;p7"/>
          <p:cNvSpPr txBox="1">
            <a:spLocks noGrp="1"/>
          </p:cNvSpPr>
          <p:nvPr>
            <p:ph type="sldNum" idx="12"/>
          </p:nvPr>
        </p:nvSpPr>
        <p:spPr>
          <a:xfrm>
            <a:off x="8824117" y="63350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  <p:sp>
        <p:nvSpPr>
          <p:cNvPr id="120" name="Google Shape;120;p7"/>
          <p:cNvSpPr txBox="1"/>
          <p:nvPr/>
        </p:nvSpPr>
        <p:spPr>
          <a:xfrm>
            <a:off x="623888" y="522950"/>
            <a:ext cx="10942637" cy="159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 sz="4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 </a:t>
            </a:r>
            <a:r>
              <a:rPr lang="ru-RU" sz="4400" b="1" dirty="0">
                <a:solidFill>
                  <a:schemeClr val="lt1"/>
                </a:solidFill>
              </a:rPr>
              <a:t>просто хотите скинуть код другу</a:t>
            </a:r>
            <a:endParaRPr sz="4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0579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body" idx="1"/>
          </p:nvPr>
        </p:nvSpPr>
        <p:spPr>
          <a:xfrm>
            <a:off x="1068946" y="2377678"/>
            <a:ext cx="10054107" cy="210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ru-RU" dirty="0"/>
              <a:t>Эм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1191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 txBox="1">
            <a:spLocks noGrp="1"/>
          </p:cNvSpPr>
          <p:nvPr>
            <p:ph type="body" idx="2"/>
          </p:nvPr>
        </p:nvSpPr>
        <p:spPr>
          <a:xfrm>
            <a:off x="623888" y="2250892"/>
            <a:ext cx="10942637" cy="303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dirty="0"/>
              <a:t>… установить библиотеку во временную директорию в </a:t>
            </a:r>
            <a:r>
              <a:rPr lang="ru-RU" dirty="0" err="1"/>
              <a:t>рантайме</a:t>
            </a:r>
            <a:r>
              <a:rPr lang="ru-RU" dirty="0"/>
              <a:t>?</a:t>
            </a:r>
          </a:p>
          <a:p>
            <a:r>
              <a:rPr lang="ru-RU" dirty="0"/>
              <a:t>… импортировать ее оттуда?</a:t>
            </a:r>
          </a:p>
          <a:p>
            <a:r>
              <a:rPr lang="ru-RU" dirty="0"/>
              <a:t>… привязать установку к импорту?</a:t>
            </a:r>
          </a:p>
          <a:p>
            <a:r>
              <a:rPr lang="ru-RU" dirty="0"/>
              <a:t>… прочитать комментарий к импорту?</a:t>
            </a:r>
          </a:p>
        </p:txBody>
      </p:sp>
      <p:sp>
        <p:nvSpPr>
          <p:cNvPr id="119" name="Google Shape;119;p7"/>
          <p:cNvSpPr txBox="1">
            <a:spLocks noGrp="1"/>
          </p:cNvSpPr>
          <p:nvPr>
            <p:ph type="sldNum" idx="12"/>
          </p:nvPr>
        </p:nvSpPr>
        <p:spPr>
          <a:xfrm>
            <a:off x="8824117" y="63350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16</a:t>
            </a:fld>
            <a:endParaRPr/>
          </a:p>
        </p:txBody>
      </p:sp>
      <p:sp>
        <p:nvSpPr>
          <p:cNvPr id="120" name="Google Shape;120;p7"/>
          <p:cNvSpPr txBox="1"/>
          <p:nvPr/>
        </p:nvSpPr>
        <p:spPr>
          <a:xfrm>
            <a:off x="623888" y="522950"/>
            <a:ext cx="10942637" cy="159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 sz="4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Так как же…</a:t>
            </a:r>
            <a:endParaRPr sz="4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90F66CC-E2AB-25E0-A982-6C7784710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4035" y="3270804"/>
            <a:ext cx="4883426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6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 txBox="1">
            <a:spLocks noGrp="1"/>
          </p:cNvSpPr>
          <p:nvPr>
            <p:ph type="body" idx="2"/>
          </p:nvPr>
        </p:nvSpPr>
        <p:spPr>
          <a:xfrm>
            <a:off x="623888" y="2451652"/>
            <a:ext cx="10942637" cy="2835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dirty="0"/>
              <a:t>Рекомендованный способ – через </a:t>
            </a:r>
            <a:r>
              <a:rPr lang="en-US" dirty="0"/>
              <a:t>CLI</a:t>
            </a:r>
          </a:p>
          <a:p>
            <a:r>
              <a:rPr lang="ru-RU" dirty="0"/>
              <a:t>Если </a:t>
            </a:r>
            <a:r>
              <a:rPr lang="en-US" dirty="0"/>
              <a:t>CLI – </a:t>
            </a:r>
            <a:r>
              <a:rPr lang="ru-RU" dirty="0"/>
              <a:t>значит </a:t>
            </a:r>
            <a:r>
              <a:rPr lang="en-US" dirty="0"/>
              <a:t>subprocesses</a:t>
            </a:r>
            <a:endParaRPr lang="ru-RU" dirty="0"/>
          </a:p>
          <a:p>
            <a:r>
              <a:rPr lang="ru-RU" dirty="0"/>
              <a:t>Нужно перехватывать </a:t>
            </a:r>
            <a:r>
              <a:rPr lang="en-US" dirty="0"/>
              <a:t>stderr </a:t>
            </a:r>
            <a:r>
              <a:rPr lang="ru-RU" dirty="0"/>
              <a:t>и </a:t>
            </a:r>
            <a:r>
              <a:rPr lang="en-US" dirty="0" err="1"/>
              <a:t>stdout</a:t>
            </a:r>
            <a:r>
              <a:rPr lang="ru-RU" dirty="0"/>
              <a:t>, чтобы их можно было отключить</a:t>
            </a:r>
          </a:p>
          <a:p>
            <a:r>
              <a:rPr lang="ru-RU" dirty="0"/>
              <a:t>Отдельный поток для </a:t>
            </a:r>
            <a:r>
              <a:rPr lang="en-US" dirty="0"/>
              <a:t>stderr</a:t>
            </a:r>
            <a:r>
              <a:rPr lang="ru-RU" dirty="0"/>
              <a:t>, основной для </a:t>
            </a:r>
            <a:r>
              <a:rPr lang="en-US" dirty="0" err="1"/>
              <a:t>stdout</a:t>
            </a:r>
            <a:endParaRPr lang="en-US" dirty="0"/>
          </a:p>
        </p:txBody>
      </p:sp>
      <p:sp>
        <p:nvSpPr>
          <p:cNvPr id="119" name="Google Shape;119;p7"/>
          <p:cNvSpPr txBox="1">
            <a:spLocks noGrp="1"/>
          </p:cNvSpPr>
          <p:nvPr>
            <p:ph type="sldNum" idx="12"/>
          </p:nvPr>
        </p:nvSpPr>
        <p:spPr>
          <a:xfrm>
            <a:off x="8824117" y="63350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17</a:t>
            </a:fld>
            <a:endParaRPr/>
          </a:p>
        </p:txBody>
      </p:sp>
      <p:sp>
        <p:nvSpPr>
          <p:cNvPr id="120" name="Google Shape;120;p7"/>
          <p:cNvSpPr txBox="1"/>
          <p:nvPr/>
        </p:nvSpPr>
        <p:spPr>
          <a:xfrm>
            <a:off x="623888" y="522950"/>
            <a:ext cx="10942637" cy="159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 sz="4400" dirty="0">
                <a:solidFill>
                  <a:schemeClr val="bg1"/>
                </a:solidFill>
              </a:rPr>
              <a:t>Как управлять </a:t>
            </a:r>
            <a:r>
              <a:rPr lang="en-US" sz="4400" dirty="0">
                <a:solidFill>
                  <a:schemeClr val="bg1"/>
                </a:solidFill>
              </a:rPr>
              <a:t>pip </a:t>
            </a:r>
            <a:r>
              <a:rPr lang="ru-RU" sz="4400" dirty="0">
                <a:solidFill>
                  <a:schemeClr val="bg1"/>
                </a:solidFill>
              </a:rPr>
              <a:t>и </a:t>
            </a:r>
            <a:r>
              <a:rPr lang="en-US" sz="4400" dirty="0" err="1">
                <a:solidFill>
                  <a:schemeClr val="bg1"/>
                </a:solidFill>
              </a:rPr>
              <a:t>venv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ru-RU" sz="4400" dirty="0">
                <a:solidFill>
                  <a:schemeClr val="bg1"/>
                </a:solidFill>
              </a:rPr>
              <a:t>из своей программы?</a:t>
            </a:r>
            <a:endParaRPr sz="4400"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0779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 txBox="1">
            <a:spLocks noGrp="1"/>
          </p:cNvSpPr>
          <p:nvPr>
            <p:ph type="body" idx="2"/>
          </p:nvPr>
        </p:nvSpPr>
        <p:spPr>
          <a:xfrm>
            <a:off x="623888" y="2451652"/>
            <a:ext cx="11422338" cy="3564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b="0" i="0" dirty="0">
                <a:solidFill>
                  <a:schemeClr val="bg1"/>
                </a:solidFill>
                <a:effectLst/>
                <a:latin typeface="ui-monospace"/>
              </a:rPr>
              <a:t>Используем </a:t>
            </a:r>
            <a:r>
              <a:rPr lang="en" b="0" i="0" dirty="0" err="1">
                <a:solidFill>
                  <a:schemeClr val="bg1"/>
                </a:solidFill>
                <a:effectLst/>
                <a:latin typeface="ui-monospace"/>
              </a:rPr>
              <a:t>tempfile.</a:t>
            </a:r>
            <a:r>
              <a:rPr lang="en" b="1" i="0" dirty="0" err="1">
                <a:solidFill>
                  <a:schemeClr val="bg1"/>
                </a:solidFill>
                <a:effectLst/>
                <a:latin typeface="ui-monospace"/>
              </a:rPr>
              <a:t>TemporaryDirectory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/>
              <a:t>Оно само чистится</a:t>
            </a:r>
          </a:p>
          <a:p>
            <a:r>
              <a:rPr lang="ru-RU" dirty="0"/>
              <a:t>Создает пути вида</a:t>
            </a:r>
            <a:r>
              <a:rPr lang="en-US" dirty="0"/>
              <a:t>:</a:t>
            </a:r>
            <a:endParaRPr lang="ru-RU" dirty="0"/>
          </a:p>
          <a:p>
            <a:endParaRPr lang="ru-RU" dirty="0"/>
          </a:p>
          <a:p>
            <a:pPr marL="50800" indent="0">
              <a:buNone/>
            </a:pPr>
            <a:r>
              <a:rPr lang="en-US" dirty="0"/>
              <a:t> </a:t>
            </a:r>
            <a:r>
              <a:rPr lang="en-US" sz="3200" dirty="0">
                <a:solidFill>
                  <a:schemeClr val="accent6"/>
                </a:solidFill>
              </a:rPr>
              <a:t>/var/folders/n8/syfp7tjs7nv8j_yzb61kznz80000gq/T/tmp3joz75j1/</a:t>
            </a:r>
            <a:endParaRPr lang="ru-RU" sz="3200" dirty="0">
              <a:solidFill>
                <a:schemeClr val="accent6"/>
              </a:solidFill>
            </a:endParaRPr>
          </a:p>
          <a:p>
            <a:pPr marL="50800" indent="0">
              <a:buNone/>
            </a:pPr>
            <a:endParaRPr lang="en-US" dirty="0"/>
          </a:p>
        </p:txBody>
      </p:sp>
      <p:sp>
        <p:nvSpPr>
          <p:cNvPr id="119" name="Google Shape;119;p7"/>
          <p:cNvSpPr txBox="1">
            <a:spLocks noGrp="1"/>
          </p:cNvSpPr>
          <p:nvPr>
            <p:ph type="sldNum" idx="12"/>
          </p:nvPr>
        </p:nvSpPr>
        <p:spPr>
          <a:xfrm>
            <a:off x="8824117" y="63350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18</a:t>
            </a:fld>
            <a:endParaRPr/>
          </a:p>
        </p:txBody>
      </p:sp>
      <p:sp>
        <p:nvSpPr>
          <p:cNvPr id="120" name="Google Shape;120;p7"/>
          <p:cNvSpPr txBox="1"/>
          <p:nvPr/>
        </p:nvSpPr>
        <p:spPr>
          <a:xfrm>
            <a:off x="623888" y="522950"/>
            <a:ext cx="10942637" cy="159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 sz="4400" dirty="0">
                <a:solidFill>
                  <a:schemeClr val="bg1"/>
                </a:solidFill>
              </a:rPr>
              <a:t>Создаем временную папку</a:t>
            </a:r>
            <a:endParaRPr lang="ru-RU" sz="4400"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3464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 txBox="1">
            <a:spLocks noGrp="1"/>
          </p:cNvSpPr>
          <p:nvPr>
            <p:ph type="body" idx="2"/>
          </p:nvPr>
        </p:nvSpPr>
        <p:spPr>
          <a:xfrm>
            <a:off x="623888" y="2451652"/>
            <a:ext cx="10942637" cy="2835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dirty="0"/>
              <a:t>Предварительно создаем временную директорию</a:t>
            </a:r>
          </a:p>
          <a:p>
            <a:r>
              <a:rPr lang="ru-RU" dirty="0"/>
              <a:t>Затем выполняем: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sz="3200" dirty="0">
                <a:solidFill>
                  <a:schemeClr val="accent6"/>
                </a:solidFill>
              </a:rPr>
              <a:t>python </a:t>
            </a:r>
            <a:r>
              <a:rPr lang="en" sz="3200" dirty="0">
                <a:solidFill>
                  <a:schemeClr val="accent6"/>
                </a:solidFill>
              </a:rPr>
              <a:t>-m </a:t>
            </a:r>
            <a:r>
              <a:rPr lang="en" sz="3200" dirty="0" err="1">
                <a:solidFill>
                  <a:schemeClr val="accent6"/>
                </a:solidFill>
              </a:rPr>
              <a:t>venv</a:t>
            </a:r>
            <a:r>
              <a:rPr lang="en" sz="3200" dirty="0">
                <a:solidFill>
                  <a:schemeClr val="accent6"/>
                </a:solidFill>
              </a:rPr>
              <a:t> </a:t>
            </a:r>
            <a:r>
              <a:rPr lang="en-US" sz="3200" dirty="0">
                <a:solidFill>
                  <a:schemeClr val="accent6"/>
                </a:solidFill>
              </a:rPr>
              <a:t> /var/folders/n8/syfp7tjs7nv8j…</a:t>
            </a:r>
          </a:p>
          <a:p>
            <a:pPr marL="0" indent="0">
              <a:buNone/>
            </a:pPr>
            <a:endParaRPr lang="ru-RU" dirty="0">
              <a:highlight>
                <a:srgbClr val="C0C0C0"/>
              </a:highlight>
            </a:endParaRPr>
          </a:p>
          <a:p>
            <a:pPr marL="0" indent="0">
              <a:buNone/>
            </a:pPr>
            <a:r>
              <a:rPr lang="ru-RU" b="0" i="0" dirty="0">
                <a:solidFill>
                  <a:srgbClr val="333333"/>
                </a:solidFill>
                <a:effectLst/>
                <a:latin typeface="none"/>
              </a:rPr>
              <a:t>⚠️</a:t>
            </a:r>
            <a:r>
              <a:rPr lang="en-US" dirty="0">
                <a:solidFill>
                  <a:srgbClr val="333333"/>
                </a:solidFill>
                <a:latin typeface="Noto Sans" panose="020B0604020202020204" pitchFamily="34" charset="0"/>
              </a:rPr>
              <a:t>  </a:t>
            </a:r>
            <a:r>
              <a:rPr lang="ru-RU" dirty="0"/>
              <a:t>На </a:t>
            </a:r>
            <a:r>
              <a:rPr lang="en-US" dirty="0"/>
              <a:t>windows </a:t>
            </a:r>
            <a:r>
              <a:rPr lang="ru-RU" dirty="0"/>
              <a:t>структура директорий внутри </a:t>
            </a:r>
            <a:r>
              <a:rPr lang="en-US" dirty="0" err="1"/>
              <a:t>venv</a:t>
            </a:r>
            <a:r>
              <a:rPr lang="en-US" dirty="0"/>
              <a:t> </a:t>
            </a:r>
            <a:r>
              <a:rPr lang="ru-RU" dirty="0"/>
              <a:t>отличается!</a:t>
            </a:r>
          </a:p>
        </p:txBody>
      </p:sp>
      <p:sp>
        <p:nvSpPr>
          <p:cNvPr id="119" name="Google Shape;119;p7"/>
          <p:cNvSpPr txBox="1">
            <a:spLocks noGrp="1"/>
          </p:cNvSpPr>
          <p:nvPr>
            <p:ph type="sldNum" idx="12"/>
          </p:nvPr>
        </p:nvSpPr>
        <p:spPr>
          <a:xfrm>
            <a:off x="8824117" y="63350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19</a:t>
            </a:fld>
            <a:endParaRPr/>
          </a:p>
        </p:txBody>
      </p:sp>
      <p:sp>
        <p:nvSpPr>
          <p:cNvPr id="120" name="Google Shape;120;p7"/>
          <p:cNvSpPr txBox="1"/>
          <p:nvPr/>
        </p:nvSpPr>
        <p:spPr>
          <a:xfrm>
            <a:off x="623888" y="522950"/>
            <a:ext cx="10942637" cy="159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 sz="4400" dirty="0">
                <a:solidFill>
                  <a:schemeClr val="bg1"/>
                </a:solidFill>
              </a:rPr>
              <a:t>Создаем </a:t>
            </a:r>
            <a:r>
              <a:rPr lang="en-US" sz="4400" dirty="0" err="1">
                <a:solidFill>
                  <a:schemeClr val="bg1"/>
                </a:solidFill>
              </a:rPr>
              <a:t>venv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ru-RU" sz="4400" dirty="0">
                <a:solidFill>
                  <a:schemeClr val="bg1"/>
                </a:solidFill>
              </a:rPr>
              <a:t>прямо во временную директорию</a:t>
            </a:r>
            <a:endParaRPr lang="ru-RU" sz="4400"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156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214A78-2013-54CC-7F0D-2F018627131E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t="15921" b="15921"/>
          <a:stretch>
            <a:fillRect/>
          </a:stretch>
        </p:blipFill>
        <p:spPr>
          <a:xfrm>
            <a:off x="741363" y="440292"/>
            <a:ext cx="4257675" cy="29019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4"/>
          <p:cNvSpPr txBox="1">
            <a:spLocks noGrp="1"/>
          </p:cNvSpPr>
          <p:nvPr>
            <p:ph type="body" idx="1"/>
          </p:nvPr>
        </p:nvSpPr>
        <p:spPr>
          <a:xfrm>
            <a:off x="5880215" y="4296842"/>
            <a:ext cx="5440742" cy="1925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ru-RU" dirty="0" err="1"/>
              <a:t>Опенсорс</a:t>
            </a:r>
            <a:r>
              <a:rPr lang="ru-RU" dirty="0"/>
              <a:t>-энтузиаст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ru-RU" dirty="0"/>
              <a:t>Любитель поиграться с </a:t>
            </a:r>
            <a:r>
              <a:rPr lang="ru-RU" dirty="0" err="1"/>
              <a:t>питончиком</a:t>
            </a:r>
            <a:endParaRPr lang="ru-RU" dirty="0"/>
          </a:p>
        </p:txBody>
      </p:sp>
      <p:sp>
        <p:nvSpPr>
          <p:cNvPr id="92" name="Google Shape;92;p4"/>
          <p:cNvSpPr txBox="1">
            <a:spLocks noGrp="1"/>
          </p:cNvSpPr>
          <p:nvPr>
            <p:ph type="body" idx="3"/>
          </p:nvPr>
        </p:nvSpPr>
        <p:spPr>
          <a:xfrm>
            <a:off x="7192963" y="456814"/>
            <a:ext cx="3948112" cy="1434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ru-RU" sz="5400" dirty="0"/>
              <a:t>Евгений Блинов</a:t>
            </a:r>
            <a:endParaRPr dirty="0"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4"/>
          </p:nvPr>
        </p:nvSpPr>
        <p:spPr>
          <a:xfrm>
            <a:off x="7192963" y="2060733"/>
            <a:ext cx="3948112" cy="439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ru-RU" b="1" dirty="0"/>
              <a:t>Руководитель команды, </a:t>
            </a:r>
            <a:r>
              <a:rPr lang="en-US" b="1" dirty="0"/>
              <a:t>VK</a:t>
            </a:r>
            <a:endParaRPr dirty="0"/>
          </a:p>
        </p:txBody>
      </p:sp>
      <p:sp>
        <p:nvSpPr>
          <p:cNvPr id="94" name="Google Shape;94;p4"/>
          <p:cNvSpPr txBox="1">
            <a:spLocks noGrp="1"/>
          </p:cNvSpPr>
          <p:nvPr>
            <p:ph type="body" idx="6"/>
          </p:nvPr>
        </p:nvSpPr>
        <p:spPr>
          <a:xfrm>
            <a:off x="1742340" y="3506546"/>
            <a:ext cx="39480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 dirty="0"/>
          </a:p>
        </p:txBody>
      </p:sp>
      <p:sp>
        <p:nvSpPr>
          <p:cNvPr id="95" name="Google Shape;95;p4"/>
          <p:cNvSpPr txBox="1">
            <a:spLocks noGrp="1"/>
          </p:cNvSpPr>
          <p:nvPr>
            <p:ph type="body" idx="7"/>
          </p:nvPr>
        </p:nvSpPr>
        <p:spPr>
          <a:xfrm>
            <a:off x="1742390" y="3958442"/>
            <a:ext cx="39480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dirty="0"/>
              <a:t>Python</a:t>
            </a:r>
            <a:endParaRPr dirty="0"/>
          </a:p>
        </p:txBody>
      </p:sp>
      <p:sp>
        <p:nvSpPr>
          <p:cNvPr id="96" name="Google Shape;96;p4"/>
          <p:cNvSpPr txBox="1">
            <a:spLocks noGrp="1"/>
          </p:cNvSpPr>
          <p:nvPr>
            <p:ph type="sldNum" idx="12"/>
          </p:nvPr>
        </p:nvSpPr>
        <p:spPr>
          <a:xfrm>
            <a:off x="8420704" y="633558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  <p:pic>
        <p:nvPicPr>
          <p:cNvPr id="97" name="Google Shape;9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1781" y="3750838"/>
            <a:ext cx="810734" cy="810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 txBox="1">
            <a:spLocks noGrp="1"/>
          </p:cNvSpPr>
          <p:nvPr>
            <p:ph type="body" idx="2"/>
          </p:nvPr>
        </p:nvSpPr>
        <p:spPr>
          <a:xfrm>
            <a:off x="623888" y="2451652"/>
            <a:ext cx="10942637" cy="2835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dirty="0"/>
              <a:t>Создаем временный </a:t>
            </a:r>
            <a:r>
              <a:rPr lang="en-US" dirty="0" err="1"/>
              <a:t>venv</a:t>
            </a:r>
            <a:endParaRPr lang="en-US" dirty="0"/>
          </a:p>
          <a:p>
            <a:r>
              <a:rPr lang="ru-RU" dirty="0"/>
              <a:t>Через </a:t>
            </a:r>
            <a:r>
              <a:rPr lang="en-US" dirty="0"/>
              <a:t>subprocesses </a:t>
            </a:r>
            <a:r>
              <a:rPr lang="ru-RU" dirty="0"/>
              <a:t>выполняем: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sz="3200" dirty="0">
                <a:solidFill>
                  <a:schemeClr val="accent6"/>
                </a:solidFill>
              </a:rPr>
              <a:t>python </a:t>
            </a:r>
            <a:r>
              <a:rPr lang="en" sz="3200" dirty="0">
                <a:solidFill>
                  <a:schemeClr val="accent6"/>
                </a:solidFill>
              </a:rPr>
              <a:t>-m pip install target=</a:t>
            </a:r>
            <a:r>
              <a:rPr lang="en-US" sz="3200" dirty="0">
                <a:solidFill>
                  <a:schemeClr val="accent6"/>
                </a:solidFill>
              </a:rPr>
              <a:t>/</a:t>
            </a:r>
            <a:r>
              <a:rPr lang="en-US" sz="3200" dirty="0" err="1">
                <a:solidFill>
                  <a:schemeClr val="accent6"/>
                </a:solidFill>
              </a:rPr>
              <a:t>temp_venv_path</a:t>
            </a:r>
            <a:endParaRPr lang="en-US" sz="32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dirty="0">
              <a:highlight>
                <a:srgbClr val="C0C0C0"/>
              </a:highlight>
            </a:endParaRPr>
          </a:p>
        </p:txBody>
      </p:sp>
      <p:sp>
        <p:nvSpPr>
          <p:cNvPr id="119" name="Google Shape;119;p7"/>
          <p:cNvSpPr txBox="1">
            <a:spLocks noGrp="1"/>
          </p:cNvSpPr>
          <p:nvPr>
            <p:ph type="sldNum" idx="12"/>
          </p:nvPr>
        </p:nvSpPr>
        <p:spPr>
          <a:xfrm>
            <a:off x="8824117" y="63350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20</a:t>
            </a:fld>
            <a:endParaRPr/>
          </a:p>
        </p:txBody>
      </p:sp>
      <p:sp>
        <p:nvSpPr>
          <p:cNvPr id="120" name="Google Shape;120;p7"/>
          <p:cNvSpPr txBox="1"/>
          <p:nvPr/>
        </p:nvSpPr>
        <p:spPr>
          <a:xfrm>
            <a:off x="623888" y="522950"/>
            <a:ext cx="10942637" cy="159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 sz="4400" dirty="0">
                <a:solidFill>
                  <a:schemeClr val="bg1"/>
                </a:solidFill>
              </a:rPr>
              <a:t>Как скачать туда пакет?</a:t>
            </a:r>
            <a:endParaRPr sz="4400"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0340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 txBox="1">
            <a:spLocks noGrp="1"/>
          </p:cNvSpPr>
          <p:nvPr>
            <p:ph type="body" idx="2"/>
          </p:nvPr>
        </p:nvSpPr>
        <p:spPr>
          <a:xfrm>
            <a:off x="623888" y="2239616"/>
            <a:ext cx="10942637" cy="304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dirty="0"/>
              <a:t>Суем путь к временному </a:t>
            </a:r>
            <a:r>
              <a:rPr lang="en-US" dirty="0" err="1"/>
              <a:t>venv</a:t>
            </a:r>
            <a:r>
              <a:rPr lang="en-US" dirty="0"/>
              <a:t> </a:t>
            </a:r>
            <a:r>
              <a:rPr lang="ru-RU" dirty="0"/>
              <a:t>в </a:t>
            </a:r>
            <a:r>
              <a:rPr lang="en" dirty="0" err="1"/>
              <a:t>sys.path</a:t>
            </a:r>
            <a:endParaRPr lang="ru-RU" dirty="0"/>
          </a:p>
          <a:p>
            <a:r>
              <a:rPr lang="ru-RU" dirty="0"/>
              <a:t>Подчищаем за собой</a:t>
            </a:r>
          </a:p>
          <a:p>
            <a:r>
              <a:rPr lang="ru-RU" dirty="0"/>
              <a:t>Не забываем защитить все это мьютексом!</a:t>
            </a:r>
          </a:p>
        </p:txBody>
      </p:sp>
      <p:sp>
        <p:nvSpPr>
          <p:cNvPr id="119" name="Google Shape;119;p7"/>
          <p:cNvSpPr txBox="1">
            <a:spLocks noGrp="1"/>
          </p:cNvSpPr>
          <p:nvPr>
            <p:ph type="sldNum" idx="12"/>
          </p:nvPr>
        </p:nvSpPr>
        <p:spPr>
          <a:xfrm>
            <a:off x="8824117" y="63350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21</a:t>
            </a:fld>
            <a:endParaRPr/>
          </a:p>
        </p:txBody>
      </p:sp>
      <p:sp>
        <p:nvSpPr>
          <p:cNvPr id="120" name="Google Shape;120;p7"/>
          <p:cNvSpPr txBox="1"/>
          <p:nvPr/>
        </p:nvSpPr>
        <p:spPr>
          <a:xfrm>
            <a:off x="623888" y="522950"/>
            <a:ext cx="10942637" cy="159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 sz="4400" dirty="0">
                <a:solidFill>
                  <a:schemeClr val="bg1"/>
                </a:solidFill>
              </a:rPr>
              <a:t>Импортируем пакет из временной директории</a:t>
            </a:r>
            <a:endParaRPr sz="4400"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DA9378-675C-48E0-720E-F2B1C8B97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069" y="4173139"/>
            <a:ext cx="9864274" cy="185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68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 txBox="1">
            <a:spLocks noGrp="1"/>
          </p:cNvSpPr>
          <p:nvPr>
            <p:ph type="body" idx="2"/>
          </p:nvPr>
        </p:nvSpPr>
        <p:spPr>
          <a:xfrm>
            <a:off x="623888" y="1722784"/>
            <a:ext cx="10942637" cy="312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dirty="0"/>
              <a:t>Модуль </a:t>
            </a:r>
            <a:r>
              <a:rPr lang="en-US" dirty="0" err="1"/>
              <a:t>builtins</a:t>
            </a:r>
            <a:r>
              <a:rPr lang="en-US" dirty="0"/>
              <a:t> </a:t>
            </a:r>
            <a:r>
              <a:rPr lang="ru-RU" dirty="0"/>
              <a:t>содержит все глобальные имена</a:t>
            </a:r>
          </a:p>
          <a:p>
            <a:r>
              <a:rPr lang="ru-RU" dirty="0"/>
              <a:t>Нас интересует имя </a:t>
            </a:r>
            <a:r>
              <a:rPr lang="en-US" dirty="0"/>
              <a:t>__import__</a:t>
            </a:r>
          </a:p>
          <a:p>
            <a:r>
              <a:rPr lang="en-US" dirty="0"/>
              <a:t>__import__ -</a:t>
            </a:r>
            <a:r>
              <a:rPr lang="ru-RU" dirty="0"/>
              <a:t> это то, что вызывается, когда вы пишете директиву </a:t>
            </a:r>
            <a:r>
              <a:rPr lang="en-US" dirty="0"/>
              <a:t>import</a:t>
            </a:r>
          </a:p>
          <a:p>
            <a:r>
              <a:rPr lang="ru-RU" dirty="0"/>
              <a:t>Не забываем вернуть все взад, когда закончим</a:t>
            </a:r>
            <a:endParaRPr lang="en-US" dirty="0"/>
          </a:p>
          <a:p>
            <a:r>
              <a:rPr lang="ru-RU" dirty="0"/>
              <a:t>Простое советское:</a:t>
            </a:r>
          </a:p>
        </p:txBody>
      </p:sp>
      <p:sp>
        <p:nvSpPr>
          <p:cNvPr id="119" name="Google Shape;119;p7"/>
          <p:cNvSpPr txBox="1">
            <a:spLocks noGrp="1"/>
          </p:cNvSpPr>
          <p:nvPr>
            <p:ph type="sldNum" idx="12"/>
          </p:nvPr>
        </p:nvSpPr>
        <p:spPr>
          <a:xfrm>
            <a:off x="8824117" y="63350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22</a:t>
            </a:fld>
            <a:endParaRPr/>
          </a:p>
        </p:txBody>
      </p:sp>
      <p:sp>
        <p:nvSpPr>
          <p:cNvPr id="120" name="Google Shape;120;p7"/>
          <p:cNvSpPr txBox="1"/>
          <p:nvPr/>
        </p:nvSpPr>
        <p:spPr>
          <a:xfrm>
            <a:off x="623888" y="238032"/>
            <a:ext cx="10942637" cy="1882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 sz="4400" dirty="0">
                <a:solidFill>
                  <a:schemeClr val="bg1"/>
                </a:solidFill>
              </a:rPr>
              <a:t>Подменяем импорты повсюду</a:t>
            </a:r>
            <a:endParaRPr sz="4400"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932CE2E-D5E5-FFD3-2028-64C429B82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823" y="4837044"/>
            <a:ext cx="10078354" cy="111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68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 txBox="1">
            <a:spLocks noGrp="1"/>
          </p:cNvSpPr>
          <p:nvPr>
            <p:ph type="body" idx="2"/>
          </p:nvPr>
        </p:nvSpPr>
        <p:spPr>
          <a:xfrm>
            <a:off x="623888" y="1722784"/>
            <a:ext cx="10942637" cy="312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dirty="0"/>
              <a:t>Хранится в </a:t>
            </a:r>
            <a:r>
              <a:rPr lang="en" dirty="0" err="1"/>
              <a:t>sys.modules</a:t>
            </a:r>
            <a:r>
              <a:rPr lang="en" dirty="0"/>
              <a:t>:</a:t>
            </a:r>
          </a:p>
          <a:p>
            <a:pPr marL="50800" indent="0">
              <a:buNone/>
            </a:pPr>
            <a:endParaRPr lang="ru-RU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ru-RU" dirty="0"/>
              <a:t>Норовит подсунуть не ту версию пакета</a:t>
            </a:r>
          </a:p>
          <a:p>
            <a:r>
              <a:rPr lang="ru-RU" dirty="0"/>
              <a:t>Решение – запомнить, каким он был ДО:</a:t>
            </a:r>
          </a:p>
        </p:txBody>
      </p:sp>
      <p:sp>
        <p:nvSpPr>
          <p:cNvPr id="119" name="Google Shape;119;p7"/>
          <p:cNvSpPr txBox="1">
            <a:spLocks noGrp="1"/>
          </p:cNvSpPr>
          <p:nvPr>
            <p:ph type="sldNum" idx="12"/>
          </p:nvPr>
        </p:nvSpPr>
        <p:spPr>
          <a:xfrm>
            <a:off x="8824117" y="63350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23</a:t>
            </a:fld>
            <a:endParaRPr/>
          </a:p>
        </p:txBody>
      </p:sp>
      <p:sp>
        <p:nvSpPr>
          <p:cNvPr id="120" name="Google Shape;120;p7"/>
          <p:cNvSpPr txBox="1"/>
          <p:nvPr/>
        </p:nvSpPr>
        <p:spPr>
          <a:xfrm>
            <a:off x="623888" y="157826"/>
            <a:ext cx="10942637" cy="1962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 sz="4400" dirty="0">
                <a:solidFill>
                  <a:schemeClr val="bg1"/>
                </a:solidFill>
              </a:rPr>
              <a:t>Кэш импортов – наш враг</a:t>
            </a:r>
            <a:endParaRPr sz="4400"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F17096-D14D-D165-3A75-2D17BCD2B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8" y="2368331"/>
            <a:ext cx="10667523" cy="18591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01A48F0-00FE-2F0F-031D-0E3754053C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717" y="5464384"/>
            <a:ext cx="7772400" cy="58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86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 txBox="1">
            <a:spLocks noGrp="1"/>
          </p:cNvSpPr>
          <p:nvPr>
            <p:ph type="body" idx="2"/>
          </p:nvPr>
        </p:nvSpPr>
        <p:spPr>
          <a:xfrm>
            <a:off x="623888" y="1722784"/>
            <a:ext cx="10942637" cy="312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dirty="0"/>
              <a:t>Находим фрейм в стеке вызовов с помощью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6"/>
                </a:solidFill>
              </a:rPr>
              <a:t>      </a:t>
            </a:r>
            <a:r>
              <a:rPr lang="en" dirty="0" err="1">
                <a:solidFill>
                  <a:schemeClr val="bg1"/>
                </a:solidFill>
              </a:rPr>
              <a:t>inspect.currentframe</a:t>
            </a:r>
            <a:r>
              <a:rPr lang="en" dirty="0">
                <a:solidFill>
                  <a:schemeClr val="bg1"/>
                </a:solidFill>
              </a:rPr>
              <a:t>().</a:t>
            </a:r>
            <a:r>
              <a:rPr lang="en" dirty="0" err="1">
                <a:solidFill>
                  <a:schemeClr val="bg1"/>
                </a:solidFill>
              </a:rPr>
              <a:t>f_back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/>
              <a:t>Узнаем имя файла и номер строки: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50800" indent="0">
              <a:buNone/>
            </a:pPr>
            <a:endParaRPr lang="ru-RU" dirty="0"/>
          </a:p>
          <a:p>
            <a:r>
              <a:rPr lang="ru-RU" dirty="0"/>
              <a:t>Читаем файл и ищем в нем строчку</a:t>
            </a:r>
          </a:p>
          <a:p>
            <a:r>
              <a:rPr lang="ru-RU" dirty="0"/>
              <a:t>Кэшируем!</a:t>
            </a:r>
          </a:p>
        </p:txBody>
      </p:sp>
      <p:sp>
        <p:nvSpPr>
          <p:cNvPr id="119" name="Google Shape;119;p7"/>
          <p:cNvSpPr txBox="1">
            <a:spLocks noGrp="1"/>
          </p:cNvSpPr>
          <p:nvPr>
            <p:ph type="sldNum" idx="12"/>
          </p:nvPr>
        </p:nvSpPr>
        <p:spPr>
          <a:xfrm>
            <a:off x="8824117" y="63350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24</a:t>
            </a:fld>
            <a:endParaRPr/>
          </a:p>
        </p:txBody>
      </p:sp>
      <p:sp>
        <p:nvSpPr>
          <p:cNvPr id="120" name="Google Shape;120;p7"/>
          <p:cNvSpPr txBox="1"/>
          <p:nvPr/>
        </p:nvSpPr>
        <p:spPr>
          <a:xfrm>
            <a:off x="623888" y="238032"/>
            <a:ext cx="10942637" cy="1882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 sz="4400" dirty="0">
                <a:solidFill>
                  <a:schemeClr val="bg1"/>
                </a:solidFill>
              </a:rPr>
              <a:t>Читаем комментарии</a:t>
            </a:r>
            <a:endParaRPr sz="4400"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D1D120-51A1-046A-8D81-C4B5CCEFD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652" y="3374448"/>
            <a:ext cx="4742069" cy="147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9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 txBox="1">
            <a:spLocks noGrp="1"/>
          </p:cNvSpPr>
          <p:nvPr>
            <p:ph type="body" idx="2"/>
          </p:nvPr>
        </p:nvSpPr>
        <p:spPr>
          <a:xfrm>
            <a:off x="623888" y="1563757"/>
            <a:ext cx="10942637" cy="3286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dirty="0"/>
              <a:t>Используем </a:t>
            </a:r>
            <a:r>
              <a:rPr lang="en" dirty="0" err="1"/>
              <a:t>code.InteractiveConsole</a:t>
            </a:r>
            <a:endParaRPr lang="en" dirty="0"/>
          </a:p>
          <a:p>
            <a:endParaRPr lang="en" dirty="0"/>
          </a:p>
          <a:p>
            <a:endParaRPr lang="en" dirty="0"/>
          </a:p>
          <a:p>
            <a:pPr marL="50800" indent="0">
              <a:buNone/>
            </a:pPr>
            <a:endParaRPr lang="ru-RU" dirty="0"/>
          </a:p>
          <a:p>
            <a:endParaRPr lang="en-US" dirty="0"/>
          </a:p>
          <a:p>
            <a:r>
              <a:rPr lang="ru-RU" dirty="0"/>
              <a:t>И не забываем про:</a:t>
            </a:r>
          </a:p>
          <a:p>
            <a:endParaRPr lang="ru-RU" dirty="0"/>
          </a:p>
        </p:txBody>
      </p:sp>
      <p:sp>
        <p:nvSpPr>
          <p:cNvPr id="119" name="Google Shape;119;p7"/>
          <p:cNvSpPr txBox="1">
            <a:spLocks noGrp="1"/>
          </p:cNvSpPr>
          <p:nvPr>
            <p:ph type="sldNum" idx="12"/>
          </p:nvPr>
        </p:nvSpPr>
        <p:spPr>
          <a:xfrm>
            <a:off x="8824117" y="63350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25</a:t>
            </a:fld>
            <a:endParaRPr/>
          </a:p>
        </p:txBody>
      </p:sp>
      <p:sp>
        <p:nvSpPr>
          <p:cNvPr id="120" name="Google Shape;120;p7"/>
          <p:cNvSpPr txBox="1"/>
          <p:nvPr/>
        </p:nvSpPr>
        <p:spPr>
          <a:xfrm>
            <a:off x="623888" y="238032"/>
            <a:ext cx="10942637" cy="132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 sz="4400" dirty="0">
                <a:solidFill>
                  <a:schemeClr val="bg1"/>
                </a:solidFill>
              </a:rPr>
              <a:t>Бонус: делаем свой </a:t>
            </a:r>
            <a:r>
              <a:rPr lang="en-US" sz="4400" dirty="0">
                <a:solidFill>
                  <a:schemeClr val="bg1"/>
                </a:solidFill>
              </a:rPr>
              <a:t>REPL</a:t>
            </a:r>
            <a:endParaRPr lang="ru-RU" sz="4400"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D11A861-AB70-B582-3AEC-FDE08E344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144" y="2279375"/>
            <a:ext cx="5595280" cy="170206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0456B0-CE84-4E73-611D-12DE0861F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144" y="4697054"/>
            <a:ext cx="4087743" cy="141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38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"/>
          <p:cNvSpPr txBox="1">
            <a:spLocks noGrp="1"/>
          </p:cNvSpPr>
          <p:nvPr>
            <p:ph type="body" idx="1"/>
          </p:nvPr>
        </p:nvSpPr>
        <p:spPr>
          <a:xfrm>
            <a:off x="6096000" y="1594852"/>
            <a:ext cx="5241925" cy="106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i="0" dirty="0"/>
              <a:t>INSTLD</a:t>
            </a:r>
            <a:endParaRPr i="0" dirty="0"/>
          </a:p>
        </p:txBody>
      </p:sp>
      <p:sp>
        <p:nvSpPr>
          <p:cNvPr id="126" name="Google Shape;126;p8"/>
          <p:cNvSpPr txBox="1">
            <a:spLocks noGrp="1"/>
          </p:cNvSpPr>
          <p:nvPr>
            <p:ph type="body" idx="2"/>
          </p:nvPr>
        </p:nvSpPr>
        <p:spPr>
          <a:xfrm>
            <a:off x="6110607" y="3239501"/>
            <a:ext cx="5241925" cy="2097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 panose="020B0604020202020204" pitchFamily="34" charset="0"/>
              <a:buChar char="•"/>
            </a:pPr>
            <a:r>
              <a:rPr lang="en" dirty="0" err="1"/>
              <a:t>github.com</a:t>
            </a:r>
            <a:r>
              <a:rPr lang="en" dirty="0"/>
              <a:t>/</a:t>
            </a:r>
            <a:r>
              <a:rPr lang="en" dirty="0" err="1"/>
              <a:t>pomponchik</a:t>
            </a:r>
            <a:r>
              <a:rPr lang="en" dirty="0"/>
              <a:t>/</a:t>
            </a:r>
            <a:r>
              <a:rPr lang="en" dirty="0" err="1"/>
              <a:t>instld</a:t>
            </a:r>
            <a:endParaRPr lang="en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 panose="020B0604020202020204" pitchFamily="34" charset="0"/>
              <a:buChar char="•"/>
            </a:pPr>
            <a:r>
              <a:rPr lang="ru-RU" dirty="0"/>
              <a:t> ⭐ </a:t>
            </a:r>
            <a:r>
              <a:rPr lang="en-US" dirty="0"/>
              <a:t>!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 panose="020B0604020202020204" pitchFamily="34" charset="0"/>
              <a:buChar char="•"/>
            </a:pPr>
            <a:r>
              <a:rPr lang="ru-RU" dirty="0"/>
              <a:t>Попробуйте прямо сейчас</a:t>
            </a:r>
            <a:endParaRPr dirty="0"/>
          </a:p>
        </p:txBody>
      </p:sp>
      <p:sp>
        <p:nvSpPr>
          <p:cNvPr id="127" name="Google Shape;127;p8"/>
          <p:cNvSpPr txBox="1">
            <a:spLocks noGrp="1"/>
          </p:cNvSpPr>
          <p:nvPr>
            <p:ph type="sldNum" idx="12"/>
          </p:nvPr>
        </p:nvSpPr>
        <p:spPr>
          <a:xfrm>
            <a:off x="8777607" y="63207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26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D7A573-E335-001E-DAB6-940508186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68" y="835888"/>
            <a:ext cx="4807226" cy="480722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"/>
          <p:cNvSpPr txBox="1">
            <a:spLocks noGrp="1"/>
          </p:cNvSpPr>
          <p:nvPr>
            <p:ph type="body" idx="1"/>
          </p:nvPr>
        </p:nvSpPr>
        <p:spPr>
          <a:xfrm>
            <a:off x="6096000" y="1594852"/>
            <a:ext cx="5241925" cy="106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ru-RU" i="0" dirty="0"/>
              <a:t>Я: Евгений Блинов</a:t>
            </a:r>
            <a:endParaRPr i="0" dirty="0"/>
          </a:p>
        </p:txBody>
      </p:sp>
      <p:sp>
        <p:nvSpPr>
          <p:cNvPr id="126" name="Google Shape;126;p8"/>
          <p:cNvSpPr txBox="1">
            <a:spLocks noGrp="1"/>
          </p:cNvSpPr>
          <p:nvPr>
            <p:ph type="body" idx="2"/>
          </p:nvPr>
        </p:nvSpPr>
        <p:spPr>
          <a:xfrm>
            <a:off x="6110607" y="3239501"/>
            <a:ext cx="5241925" cy="2097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 panose="020B0604020202020204" pitchFamily="34" charset="0"/>
              <a:buChar char="•"/>
            </a:pPr>
            <a:r>
              <a:rPr lang="en" dirty="0" err="1"/>
              <a:t>github.com</a:t>
            </a:r>
            <a:r>
              <a:rPr lang="en" dirty="0"/>
              <a:t>/</a:t>
            </a:r>
            <a:r>
              <a:rPr lang="en" dirty="0" err="1"/>
              <a:t>pomponchik</a:t>
            </a:r>
            <a:endParaRPr lang="en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 panose="020B0604020202020204" pitchFamily="34" charset="0"/>
              <a:buChar char="•"/>
            </a:pPr>
            <a:r>
              <a:rPr lang="ru-RU" dirty="0"/>
              <a:t>Телега: </a:t>
            </a:r>
            <a:r>
              <a:rPr lang="en-US" dirty="0"/>
              <a:t>@</a:t>
            </a:r>
            <a:r>
              <a:rPr lang="en-US" dirty="0" err="1"/>
              <a:t>blinof</a:t>
            </a:r>
            <a:endParaRPr dirty="0"/>
          </a:p>
        </p:txBody>
      </p:sp>
      <p:sp>
        <p:nvSpPr>
          <p:cNvPr id="127" name="Google Shape;127;p8"/>
          <p:cNvSpPr txBox="1">
            <a:spLocks noGrp="1"/>
          </p:cNvSpPr>
          <p:nvPr>
            <p:ph type="sldNum" idx="12"/>
          </p:nvPr>
        </p:nvSpPr>
        <p:spPr>
          <a:xfrm>
            <a:off x="8777607" y="63207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27</a:t>
            </a:fld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ADDAE08-E71A-DC0D-1C8E-FDCDB2C6D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5" y="601653"/>
            <a:ext cx="5275695" cy="527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964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"/>
          <p:cNvSpPr txBox="1">
            <a:spLocks noGrp="1"/>
          </p:cNvSpPr>
          <p:nvPr>
            <p:ph type="ctrTitle"/>
          </p:nvPr>
        </p:nvSpPr>
        <p:spPr>
          <a:xfrm>
            <a:off x="1524000" y="901148"/>
            <a:ext cx="9144000" cy="1497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 sz="4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 меня есть </a:t>
            </a:r>
            <a:r>
              <a:rPr lang="ru-RU" sz="44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гитхаб</a:t>
            </a:r>
            <a:r>
              <a:rPr lang="ru-RU" sz="4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а у вас?</a:t>
            </a:r>
            <a:endParaRPr dirty="0"/>
          </a:p>
        </p:txBody>
      </p:sp>
      <p:sp>
        <p:nvSpPr>
          <p:cNvPr id="85" name="Google Shape;85;p3"/>
          <p:cNvSpPr txBox="1">
            <a:spLocks noGrp="1"/>
          </p:cNvSpPr>
          <p:nvPr>
            <p:ph type="subTitle" idx="1"/>
          </p:nvPr>
        </p:nvSpPr>
        <p:spPr>
          <a:xfrm>
            <a:off x="1524000" y="2001078"/>
            <a:ext cx="9144000" cy="112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" sz="2800" dirty="0" err="1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github.com</a:t>
            </a:r>
            <a:r>
              <a:rPr lang="en" sz="2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/</a:t>
            </a:r>
            <a:r>
              <a:rPr lang="en" sz="2800" dirty="0" err="1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pomponchik</a:t>
            </a:r>
            <a:endParaRPr dirty="0"/>
          </a:p>
        </p:txBody>
      </p:sp>
      <p:sp>
        <p:nvSpPr>
          <p:cNvPr id="2" name="Google Shape;85;p3">
            <a:extLst>
              <a:ext uri="{FF2B5EF4-FFF2-40B4-BE49-F238E27FC236}">
                <a16:creationId xmlns:a16="http://schemas.microsoft.com/office/drawing/2014/main" id="{D38B70AA-E3A9-0245-D50D-6A1318561CB9}"/>
              </a:ext>
            </a:extLst>
          </p:cNvPr>
          <p:cNvSpPr txBox="1">
            <a:spLocks/>
          </p:cNvSpPr>
          <p:nvPr/>
        </p:nvSpPr>
        <p:spPr>
          <a:xfrm>
            <a:off x="1676400" y="3843130"/>
            <a:ext cx="9144000" cy="184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lt1"/>
              </a:buClr>
              <a:buSzPts val="2800"/>
            </a:pPr>
            <a:endParaRPr lang="en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D67B86-326B-2D06-B984-8D34E7462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13" y="3127513"/>
            <a:ext cx="2965174" cy="296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22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 txBox="1">
            <a:spLocks noGrp="1"/>
          </p:cNvSpPr>
          <p:nvPr>
            <p:ph type="body" idx="2"/>
          </p:nvPr>
        </p:nvSpPr>
        <p:spPr>
          <a:xfrm>
            <a:off x="623888" y="1742151"/>
            <a:ext cx="10942637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" dirty="0" err="1"/>
              <a:t>github.com</a:t>
            </a:r>
            <a:r>
              <a:rPr lang="en" dirty="0"/>
              <a:t>/</a:t>
            </a:r>
            <a:r>
              <a:rPr lang="en" dirty="0" err="1"/>
              <a:t>pomponchik</a:t>
            </a:r>
            <a:r>
              <a:rPr lang="en" dirty="0"/>
              <a:t>/</a:t>
            </a:r>
            <a:r>
              <a:rPr lang="en" dirty="0" err="1"/>
              <a:t>instld</a:t>
            </a:r>
            <a:endParaRPr dirty="0"/>
          </a:p>
          <a:p>
            <a:pPr marL="228600" indent="-228600">
              <a:buSzPts val="2000"/>
            </a:pPr>
            <a:r>
              <a:rPr lang="ru-RU" dirty="0"/>
              <a:t>Это </a:t>
            </a:r>
            <a:r>
              <a:rPr lang="ru-RU" dirty="0" err="1"/>
              <a:t>либа</a:t>
            </a:r>
            <a:r>
              <a:rPr lang="ru-RU" dirty="0"/>
              <a:t>, которая сама за вас делает «</a:t>
            </a:r>
            <a:r>
              <a:rPr lang="en-US" dirty="0"/>
              <a:t>pip install something</a:t>
            </a:r>
            <a:r>
              <a:rPr lang="ru-RU" dirty="0"/>
              <a:t>»</a:t>
            </a:r>
            <a:r>
              <a:rPr lang="en-US" dirty="0"/>
              <a:t> </a:t>
            </a:r>
            <a:r>
              <a:rPr lang="ru-RU" dirty="0"/>
              <a:t>когда вы </a:t>
            </a:r>
            <a:r>
              <a:rPr lang="ru-RU" dirty="0" err="1"/>
              <a:t>импортите</a:t>
            </a:r>
            <a:r>
              <a:rPr lang="ru-RU" dirty="0"/>
              <a:t> </a:t>
            </a:r>
            <a:r>
              <a:rPr lang="en-US" dirty="0"/>
              <a:t>something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sz="2000" dirty="0"/>
          </a:p>
        </p:txBody>
      </p:sp>
      <p:sp>
        <p:nvSpPr>
          <p:cNvPr id="119" name="Google Shape;119;p7"/>
          <p:cNvSpPr txBox="1">
            <a:spLocks noGrp="1"/>
          </p:cNvSpPr>
          <p:nvPr>
            <p:ph type="sldNum" idx="12"/>
          </p:nvPr>
        </p:nvSpPr>
        <p:spPr>
          <a:xfrm>
            <a:off x="8824117" y="63350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  <p:sp>
        <p:nvSpPr>
          <p:cNvPr id="120" name="Google Shape;120;p7"/>
          <p:cNvSpPr txBox="1"/>
          <p:nvPr/>
        </p:nvSpPr>
        <p:spPr>
          <a:xfrm>
            <a:off x="623888" y="522951"/>
            <a:ext cx="10942637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 sz="4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Что это за </a:t>
            </a:r>
            <a:r>
              <a:rPr lang="en-US" sz="4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INSTLD </a:t>
            </a:r>
            <a:r>
              <a:rPr lang="ru-RU" sz="4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такой?</a:t>
            </a:r>
            <a:endParaRPr sz="4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11FDC1-3C25-0986-7A9D-808A11212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606" y="3276600"/>
            <a:ext cx="2743200" cy="2743200"/>
          </a:xfrm>
          <a:prstGeom prst="rect">
            <a:avLst/>
          </a:prstGeom>
        </p:spPr>
      </p:pic>
      <p:pic>
        <p:nvPicPr>
          <p:cNvPr id="1028" name="Picture 4" descr="Думающий смайлик на гифках. 60 думающих эмодзи в формате GIF">
            <a:extLst>
              <a:ext uri="{FF2B5EF4-FFF2-40B4-BE49-F238E27FC236}">
                <a16:creationId xmlns:a16="http://schemas.microsoft.com/office/drawing/2014/main" id="{6526B86F-B608-1795-54A4-9F51D9BF6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166" y="4549500"/>
            <a:ext cx="2103782" cy="21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771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 txBox="1">
            <a:spLocks noGrp="1"/>
          </p:cNvSpPr>
          <p:nvPr>
            <p:ph type="body" idx="2"/>
          </p:nvPr>
        </p:nvSpPr>
        <p:spPr>
          <a:xfrm>
            <a:off x="623888" y="2597426"/>
            <a:ext cx="10942637" cy="1643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ru-RU" dirty="0"/>
              <a:t>Режим </a:t>
            </a:r>
            <a:r>
              <a:rPr lang="en-US" dirty="0"/>
              <a:t>REPL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ru-RU" dirty="0"/>
              <a:t>Режим запуска скриптов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ru-RU" dirty="0"/>
              <a:t>Контекстный менеджер</a:t>
            </a:r>
            <a:endParaRPr dirty="0"/>
          </a:p>
        </p:txBody>
      </p:sp>
      <p:sp>
        <p:nvSpPr>
          <p:cNvPr id="119" name="Google Shape;119;p7"/>
          <p:cNvSpPr txBox="1">
            <a:spLocks noGrp="1"/>
          </p:cNvSpPr>
          <p:nvPr>
            <p:ph type="sldNum" idx="12"/>
          </p:nvPr>
        </p:nvSpPr>
        <p:spPr>
          <a:xfrm>
            <a:off x="8824117" y="63350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  <p:sp>
        <p:nvSpPr>
          <p:cNvPr id="120" name="Google Shape;120;p7"/>
          <p:cNvSpPr txBox="1"/>
          <p:nvPr/>
        </p:nvSpPr>
        <p:spPr>
          <a:xfrm>
            <a:off x="623888" y="522951"/>
            <a:ext cx="10942637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 sz="4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Режимы работы</a:t>
            </a:r>
            <a:endParaRPr sz="4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2" name="Picture 4" descr="Стикер ВК «Персик» id61">
            <a:extLst>
              <a:ext uri="{FF2B5EF4-FFF2-40B4-BE49-F238E27FC236}">
                <a16:creationId xmlns:a16="http://schemas.microsoft.com/office/drawing/2014/main" id="{86EC43AA-1725-F7AB-B301-7EFABF553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989" y="1232452"/>
            <a:ext cx="3537954" cy="353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Стикер ВК «Персик» id61">
            <a:extLst>
              <a:ext uri="{FF2B5EF4-FFF2-40B4-BE49-F238E27FC236}">
                <a16:creationId xmlns:a16="http://schemas.microsoft.com/office/drawing/2014/main" id="{B9F72D35-18FB-1702-C5DD-CA94D647C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649" y="1577896"/>
            <a:ext cx="3537954" cy="353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Стикер ВК «Персик» id61">
            <a:extLst>
              <a:ext uri="{FF2B5EF4-FFF2-40B4-BE49-F238E27FC236}">
                <a16:creationId xmlns:a16="http://schemas.microsoft.com/office/drawing/2014/main" id="{861A3A35-2D2E-467A-9F2C-E7C74127B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309" y="1941953"/>
            <a:ext cx="3537954" cy="353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822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 txBox="1">
            <a:spLocks noGrp="1"/>
          </p:cNvSpPr>
          <p:nvPr>
            <p:ph type="body" idx="2"/>
          </p:nvPr>
        </p:nvSpPr>
        <p:spPr>
          <a:xfrm>
            <a:off x="623888" y="2597426"/>
            <a:ext cx="10942637" cy="1643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dirty="0"/>
          </a:p>
        </p:txBody>
      </p:sp>
      <p:sp>
        <p:nvSpPr>
          <p:cNvPr id="119" name="Google Shape;119;p7"/>
          <p:cNvSpPr txBox="1">
            <a:spLocks noGrp="1"/>
          </p:cNvSpPr>
          <p:nvPr>
            <p:ph type="sldNum" idx="12"/>
          </p:nvPr>
        </p:nvSpPr>
        <p:spPr>
          <a:xfrm>
            <a:off x="8824117" y="63350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  <p:sp>
        <p:nvSpPr>
          <p:cNvPr id="120" name="Google Shape;120;p7"/>
          <p:cNvSpPr txBox="1"/>
          <p:nvPr/>
        </p:nvSpPr>
        <p:spPr>
          <a:xfrm>
            <a:off x="623888" y="522951"/>
            <a:ext cx="10942637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 sz="4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Режим </a:t>
            </a:r>
            <a:r>
              <a:rPr lang="en-US" sz="4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REPL</a:t>
            </a:r>
            <a:endParaRPr sz="4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87C256-3B47-E99A-E248-2877456A6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337" y="1479212"/>
            <a:ext cx="7127738" cy="471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0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 txBox="1">
            <a:spLocks noGrp="1"/>
          </p:cNvSpPr>
          <p:nvPr>
            <p:ph type="body" idx="2"/>
          </p:nvPr>
        </p:nvSpPr>
        <p:spPr>
          <a:xfrm>
            <a:off x="623888" y="2597426"/>
            <a:ext cx="10942637" cy="1643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dirty="0"/>
              <a:t>Просто замените «</a:t>
            </a:r>
            <a:r>
              <a:rPr lang="en-US" dirty="0"/>
              <a:t>python </a:t>
            </a:r>
            <a:r>
              <a:rPr lang="en-US" dirty="0" err="1"/>
              <a:t>script.py</a:t>
            </a:r>
            <a:r>
              <a:rPr lang="ru-RU" dirty="0"/>
              <a:t>»</a:t>
            </a:r>
            <a:r>
              <a:rPr lang="en-US" dirty="0"/>
              <a:t> </a:t>
            </a:r>
            <a:r>
              <a:rPr lang="ru-RU" dirty="0"/>
              <a:t>на «</a:t>
            </a:r>
            <a:r>
              <a:rPr lang="en-US" dirty="0" err="1"/>
              <a:t>instld</a:t>
            </a:r>
            <a:r>
              <a:rPr lang="en-US" dirty="0"/>
              <a:t> </a:t>
            </a:r>
            <a:r>
              <a:rPr lang="en-US" dirty="0" err="1"/>
              <a:t>script.py</a:t>
            </a:r>
            <a:r>
              <a:rPr lang="ru-RU" dirty="0"/>
              <a:t>»</a:t>
            </a:r>
          </a:p>
          <a:p>
            <a:r>
              <a:rPr lang="ru-RU" dirty="0"/>
              <a:t>Библиотеки установятся сами</a:t>
            </a:r>
          </a:p>
          <a:p>
            <a:r>
              <a:rPr lang="ru-RU" dirty="0"/>
              <a:t>Сами подчистятся</a:t>
            </a:r>
          </a:p>
          <a:p>
            <a:r>
              <a:rPr lang="ru-RU" dirty="0"/>
              <a:t>Удобно для обмена </a:t>
            </a:r>
            <a:r>
              <a:rPr lang="ru-RU" dirty="0" err="1"/>
              <a:t>сниппетами</a:t>
            </a:r>
            <a:r>
              <a:rPr lang="ru-RU" dirty="0"/>
              <a:t> кода с друзьями</a:t>
            </a:r>
          </a:p>
        </p:txBody>
      </p:sp>
      <p:sp>
        <p:nvSpPr>
          <p:cNvPr id="119" name="Google Shape;119;p7"/>
          <p:cNvSpPr txBox="1">
            <a:spLocks noGrp="1"/>
          </p:cNvSpPr>
          <p:nvPr>
            <p:ph type="sldNum" idx="12"/>
          </p:nvPr>
        </p:nvSpPr>
        <p:spPr>
          <a:xfrm>
            <a:off x="8824117" y="63350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  <p:sp>
        <p:nvSpPr>
          <p:cNvPr id="120" name="Google Shape;120;p7"/>
          <p:cNvSpPr txBox="1"/>
          <p:nvPr/>
        </p:nvSpPr>
        <p:spPr>
          <a:xfrm>
            <a:off x="623888" y="522951"/>
            <a:ext cx="10942637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 sz="4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Режим запуска скрипта</a:t>
            </a:r>
            <a:endParaRPr sz="4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6966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 txBox="1">
            <a:spLocks noGrp="1"/>
          </p:cNvSpPr>
          <p:nvPr>
            <p:ph type="body" idx="2"/>
          </p:nvPr>
        </p:nvSpPr>
        <p:spPr>
          <a:xfrm>
            <a:off x="623888" y="2597426"/>
            <a:ext cx="10942637" cy="1643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dirty="0"/>
              <a:t>Делает установку </a:t>
            </a:r>
            <a:r>
              <a:rPr lang="ru-RU" dirty="0" err="1"/>
              <a:t>либы</a:t>
            </a:r>
            <a:r>
              <a:rPr lang="ru-RU" dirty="0"/>
              <a:t> частью логики программы</a:t>
            </a:r>
          </a:p>
          <a:p>
            <a:r>
              <a:rPr lang="ru-RU" dirty="0"/>
              <a:t>Умеет в магию</a:t>
            </a:r>
          </a:p>
          <a:p>
            <a:r>
              <a:rPr lang="ru-RU" dirty="0"/>
              <a:t>Опасен!</a:t>
            </a:r>
          </a:p>
          <a:p>
            <a:r>
              <a:rPr lang="ru-RU" dirty="0"/>
              <a:t>Не используйте </a:t>
            </a:r>
            <a:r>
              <a:rPr lang="ru-RU" dirty="0" err="1"/>
              <a:t>плз</a:t>
            </a:r>
            <a:endParaRPr lang="ru-RU" dirty="0"/>
          </a:p>
        </p:txBody>
      </p:sp>
      <p:sp>
        <p:nvSpPr>
          <p:cNvPr id="119" name="Google Shape;119;p7"/>
          <p:cNvSpPr txBox="1">
            <a:spLocks noGrp="1"/>
          </p:cNvSpPr>
          <p:nvPr>
            <p:ph type="sldNum" idx="12"/>
          </p:nvPr>
        </p:nvSpPr>
        <p:spPr>
          <a:xfrm>
            <a:off x="8824117" y="63350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  <p:sp>
        <p:nvSpPr>
          <p:cNvPr id="120" name="Google Shape;120;p7"/>
          <p:cNvSpPr txBox="1"/>
          <p:nvPr/>
        </p:nvSpPr>
        <p:spPr>
          <a:xfrm>
            <a:off x="623888" y="522951"/>
            <a:ext cx="10942637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 sz="4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Контекстный менеджер</a:t>
            </a:r>
            <a:endParaRPr sz="4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090E7FA-87D7-2637-B6B0-FF503780A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951" y="3469129"/>
            <a:ext cx="7054574" cy="286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88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 txBox="1">
            <a:spLocks noGrp="1"/>
          </p:cNvSpPr>
          <p:nvPr>
            <p:ph type="body" idx="2"/>
          </p:nvPr>
        </p:nvSpPr>
        <p:spPr>
          <a:xfrm>
            <a:off x="623888" y="1742152"/>
            <a:ext cx="10942637" cy="2498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dirty="0"/>
              <a:t>Применяется в комментариях, начинающихся с «</a:t>
            </a:r>
            <a:r>
              <a:rPr lang="en-US" dirty="0" err="1"/>
              <a:t>instld</a:t>
            </a:r>
            <a:r>
              <a:rPr lang="en-US" dirty="0"/>
              <a:t>:»</a:t>
            </a:r>
          </a:p>
          <a:p>
            <a:r>
              <a:rPr lang="ru-RU" dirty="0"/>
              <a:t>Содержит указания непосредственно менеджеру пакетов</a:t>
            </a:r>
          </a:p>
          <a:p>
            <a:r>
              <a:rPr lang="ru-RU" dirty="0"/>
              <a:t>Формат ключей и значений, через запятую</a:t>
            </a:r>
          </a:p>
          <a:p>
            <a:endParaRPr lang="ru-RU" dirty="0"/>
          </a:p>
        </p:txBody>
      </p:sp>
      <p:sp>
        <p:nvSpPr>
          <p:cNvPr id="119" name="Google Shape;119;p7"/>
          <p:cNvSpPr txBox="1">
            <a:spLocks noGrp="1"/>
          </p:cNvSpPr>
          <p:nvPr>
            <p:ph type="sldNum" idx="12"/>
          </p:nvPr>
        </p:nvSpPr>
        <p:spPr>
          <a:xfrm>
            <a:off x="8824117" y="63350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  <p:sp>
        <p:nvSpPr>
          <p:cNvPr id="120" name="Google Shape;120;p7"/>
          <p:cNvSpPr txBox="1"/>
          <p:nvPr/>
        </p:nvSpPr>
        <p:spPr>
          <a:xfrm>
            <a:off x="623888" y="522951"/>
            <a:ext cx="10942637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 sz="4400" b="1" dirty="0">
                <a:solidFill>
                  <a:schemeClr val="lt1"/>
                </a:solidFill>
              </a:rPr>
              <a:t>Специальный язык комментариев</a:t>
            </a:r>
            <a:endParaRPr sz="4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341E1A-05D0-967E-9FD4-027913A3B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68" y="3836505"/>
            <a:ext cx="10712275" cy="202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4867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583</Words>
  <Application>Microsoft Macintosh PowerPoint</Application>
  <PresentationFormat>Широкоэкранный</PresentationFormat>
  <Paragraphs>138</Paragraphs>
  <Slides>27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none</vt:lpstr>
      <vt:lpstr>Noto Sans</vt:lpstr>
      <vt:lpstr>ui-monospace</vt:lpstr>
      <vt:lpstr>Тема Office</vt:lpstr>
      <vt:lpstr>Специальное оформление</vt:lpstr>
      <vt:lpstr>Презентация PowerPoint</vt:lpstr>
      <vt:lpstr>Презентация PowerPoint</vt:lpstr>
      <vt:lpstr>У меня есть гитхаб, а у вас?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Теутул</dc:creator>
  <cp:lastModifiedBy>Evgeniy Blinov</cp:lastModifiedBy>
  <cp:revision>3</cp:revision>
  <dcterms:created xsi:type="dcterms:W3CDTF">2024-02-14T09:23:11Z</dcterms:created>
  <dcterms:modified xsi:type="dcterms:W3CDTF">2024-04-13T09:24:07Z</dcterms:modified>
</cp:coreProperties>
</file>