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</p:sldIdLst>
  <p:sldSz cy="5143500" cx="9144000"/>
  <p:notesSz cx="6858000" cy="9144000"/>
  <p:embeddedFontLst>
    <p:embeddedFont>
      <p:font typeface="Helvetica Neue"/>
      <p:regular r:id="rId84"/>
      <p:bold r:id="rId85"/>
      <p:italic r:id="rId86"/>
      <p:boldItalic r:id="rId87"/>
    </p:embeddedFont>
    <p:embeddedFont>
      <p:font typeface="Roboto Mono"/>
      <p:regular r:id="rId88"/>
      <p:bold r:id="rId89"/>
      <p:italic r:id="rId90"/>
      <p:boldItalic r:id="rId9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HelveticaNeue-regular.fntdata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HelveticaNeue-italic.fntdata"/><Relationship Id="rId41" Type="http://schemas.openxmlformats.org/officeDocument/2006/relationships/slide" Target="slides/slide36.xml"/><Relationship Id="rId85" Type="http://schemas.openxmlformats.org/officeDocument/2006/relationships/font" Target="fonts/HelveticaNeue-bold.fntdata"/><Relationship Id="rId44" Type="http://schemas.openxmlformats.org/officeDocument/2006/relationships/slide" Target="slides/slide39.xml"/><Relationship Id="rId88" Type="http://schemas.openxmlformats.org/officeDocument/2006/relationships/font" Target="fonts/RobotoMono-regular.fntdata"/><Relationship Id="rId43" Type="http://schemas.openxmlformats.org/officeDocument/2006/relationships/slide" Target="slides/slide38.xml"/><Relationship Id="rId87" Type="http://schemas.openxmlformats.org/officeDocument/2006/relationships/font" Target="fonts/HelveticaNeue-bold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9" Type="http://schemas.openxmlformats.org/officeDocument/2006/relationships/font" Target="fonts/RobotoMono-bold.fntdata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91" Type="http://schemas.openxmlformats.org/officeDocument/2006/relationships/font" Target="fonts/RobotoMono-boldItalic.fntdata"/><Relationship Id="rId90" Type="http://schemas.openxmlformats.org/officeDocument/2006/relationships/font" Target="fonts/RobotoMono-italic.fntdata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f7b8ea10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f7b8ea10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f7b8ea10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f7b8ea10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f7b8ea10a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df7b8ea10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f7b8ea10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df7b8ea10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f7b8ea10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f7b8ea10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df7b8ea1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df7b8ea1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c388564b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cc388564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cc388564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cc38856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cc388564b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cc38856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cc388564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cc388564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ccc388564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ccc388564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cc388564b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ccc38856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cc388564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ccc388564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cc388564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cc388564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ccc388564b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ccc388564b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cc388564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ccc38856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c388564b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cc388564b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cc388564b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ccc388564b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ccc388564b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ccc388564b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cc388564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cc388564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ccc388564b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ccc388564b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cc388564b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cc38856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cc388564b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cc388564b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cc388564b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cc388564b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cc388564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ccc388564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ccc388564b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ccc388564b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cc388564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cc388564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ccc388564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ccc388564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ccc388564b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ccc388564b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ccc388564b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ccc388564b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cc388564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cc388564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ccc388564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ccc388564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cc388564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ccc388564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cc388564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ccc388564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ccc388564b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ccc388564b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ccc388564b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ccc388564b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ccc388564b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ccc388564b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ccc388564b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ccc388564b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ccc388564b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ccc388564b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cc388564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cc388564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cc388564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cc388564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ccc388564b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ccc388564b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ccc388564b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ccc388564b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df7b8ea10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df7b8ea10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ccc388564b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ccc388564b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ccc388564b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ccc388564b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ccc388564b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ccc388564b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ccc388564b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ccc38856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ccc388564b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ccc388564b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ccc388564b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ccc388564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cc388564b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ccc388564b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cc388564b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ccc388564b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cc388564b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ccc388564b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ccc388564b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ccc388564b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df7b8ea10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df7b8ea10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ccc388564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ccc388564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ccc388564b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ccc388564b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ccc388564b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ccc388564b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cc388564b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ccc388564b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ccc388564b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ccc388564b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ccc388564b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ccc388564b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ccc388564b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ccc388564b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ccc388564b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ccc388564b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cc388564b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ccc388564b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ccc388564b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ccc388564b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df7b8ea10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df7b8ea10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cc388564b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ccc388564b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ccc388564b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ccc388564b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ccc388564b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ccc388564b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ccc388564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2ccc388564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ccc388564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2ccc388564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ccc388564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ccc388564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ccc388564b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ccc388564b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ccc388564b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2ccc388564b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cc388564b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ccc388564b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f7b8ea10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f7b8ea10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f7b8ea10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df7b8ea10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274350" y="2023050"/>
            <a:ext cx="8595300" cy="109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274320" y="3566160"/>
            <a:ext cx="8595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7432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63440" y="1097280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line Title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body"/>
          </p:nvPr>
        </p:nvSpPr>
        <p:spPr>
          <a:xfrm>
            <a:off x="274320" y="1645920"/>
            <a:ext cx="8595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type="title"/>
          </p:nvPr>
        </p:nvSpPr>
        <p:spPr>
          <a:xfrm>
            <a:off x="274320" y="274320"/>
            <a:ext cx="85953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274320" y="450150"/>
            <a:ext cx="8595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654326" y="4350900"/>
            <a:ext cx="39177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33;p9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36" name="Google Shape;36;p9"/>
          <p:cNvSpPr/>
          <p:nvPr>
            <p:ph idx="3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914400" y="4572000"/>
            <a:ext cx="7315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429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429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429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Helvetica Neue"/>
              <a:buChar char="●"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274320" y="4572000"/>
            <a:ext cx="8046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VK</a:t>
            </a:r>
            <a:r>
              <a:rPr lang="ru" sz="1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› Евгений Блинов › @blinof › bit.ly/3yyHsB2</a:t>
            </a:r>
            <a:endParaRPr sz="1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ithub.com/pomponchik" TargetMode="External"/><Relationship Id="rId4" Type="http://schemas.openxmlformats.org/officeDocument/2006/relationships/hyperlink" Target="http://linkedin.com/in/pomponchik" TargetMode="External"/><Relationship Id="rId5" Type="http://schemas.openxmlformats.org/officeDocument/2006/relationships/hyperlink" Target="http://pomponchik.org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pypi.org/project/cancel-token/" TargetMode="External"/><Relationship Id="rId4" Type="http://schemas.openxmlformats.org/officeDocument/2006/relationships/hyperlink" Target="https://asyncio-cancel-token.readthedocs.io/en/latest/cancel_token.html" TargetMode="External"/><Relationship Id="rId5" Type="http://schemas.openxmlformats.org/officeDocument/2006/relationships/hyperlink" Target="http://github.com/pomponchik/cantok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hyperlink" Target="http://cantok.readthedocs.io/en/latest/" TargetMode="External"/><Relationship Id="rId4" Type="http://schemas.openxmlformats.org/officeDocument/2006/relationships/hyperlink" Target="http://github.com/pomponchik/cantok" TargetMode="External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ctrTitle"/>
          </p:nvPr>
        </p:nvSpPr>
        <p:spPr>
          <a:xfrm>
            <a:off x="274350" y="182880"/>
            <a:ext cx="8595300" cy="21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Давайте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accent1"/>
                </a:solidFill>
              </a:rPr>
              <a:t>отменим?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11700" y="4114800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Евгений Блинов для Python Day на PHD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выяснили что-то, что обессмысливает дальнейшую работу: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Пошли узнавать стоимость акций “Рогов и копыт”, но коллега-трейдер сообщил, что компания закрыта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Робот заполнял ящики товарами, но ящики кончились </a:t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выяснили что-то, что обессмысливает дальнейшую работу: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Пошли узнавать стоимость акций “Рогов и копыт”, но коллега-трейдер сообщил, что компания закрыта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Робот заполнял ящики товарами, но ящики кончились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Послали ребенка в магазин за хлебом, но когда он уже вышел из дома - обнаружили целую буханку в хлебнице</a:t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выяснили что-то, что обессмысливает дальнейшую работу: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Пошли узнавать стоимость акций “Рогов и копыт”, но коллега-трейдер сообщил, что компания закрыта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Робот заполнял ящики товарами, но ящики кончились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Послали ребенка в магазин за хлебом, но когда он уже вышел из дома - обнаружили целую буханку в хлебнице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 strike="sngStrike"/>
              <a:t>Отправили авианосец в помощь Израилю, а он уже не существует как государство</a:t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Оказалось слишком дорого</a:t>
            </a:r>
            <a:endParaRPr/>
          </a:p>
        </p:txBody>
      </p:sp>
      <p:sp>
        <p:nvSpPr>
          <p:cNvPr id="124" name="Google Shape;124;p25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нас есть лимит времени. Надо либо меньше лимита, либо никак.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Оказалось слишком дорого</a:t>
            </a:r>
            <a:endParaRPr/>
          </a:p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нас есть лимит времени. Надо либо меньше лимита, либо никак.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Пошли в магазин за яйцами для пирога, но оказалось, что они стоят 200 млн. долларов. Звоним домой и отменяем замес теста.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токены отмены?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41" name="Google Shape;141;p2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47" name="Google Shape;147;p2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53" name="Google Shape;153;p3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59" name="Google Shape;159;p3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4320" y="274320"/>
            <a:ext cx="41148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Обо мне</a:t>
            </a:r>
            <a:endParaRPr/>
          </a:p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274320" y="1645920"/>
            <a:ext cx="4114800" cy="31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Я - Евгений Блинов. Работаю в VK руководителем команды.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Обожаю Python и регулярно на нем пишу.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свободное время делаю опенсорс.</a:t>
            </a:r>
            <a:endParaRPr/>
          </a:p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4846320" y="560100"/>
            <a:ext cx="4023300" cy="40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4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21432" r="12316" t="0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паттерн</a:t>
            </a:r>
            <a:endParaRPr/>
          </a:p>
        </p:txBody>
      </p:sp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распространен в других языках, но не в питоне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форма DI (Dependency Injection)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коде всегда должен быть объект, ответственный за завершение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Это мягкая и “добровольная” форма прерывания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объединять и вкладывать друг в друга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проходят по стеку вызовов, все сильнее ужесточая изначальные ограничения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77" name="Google Shape;177;p3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83" name="Google Shape;183;p3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отмены - это объект</a:t>
            </a:r>
            <a:endParaRPr/>
          </a:p>
        </p:txBody>
      </p:sp>
      <p:sp>
        <p:nvSpPr>
          <p:cNvPr id="189" name="Google Shape;189;p3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него всегда можно спросить, отменена ли операция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 умолчанию токен не отменен, если отменить - станет отменен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Может оказаться отмененным по разным причинам, но работаем мы с ним одинаково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7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это нужно?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00" name="Google Shape;200;p3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06" name="Google Shape;206;p3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18" name="Google Shape;218;p4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Контакты</a:t>
            </a:r>
            <a:endParaRPr/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Телега: </a:t>
            </a:r>
            <a:r>
              <a:rPr lang="ru">
                <a:solidFill>
                  <a:schemeClr val="dk2"/>
                </a:solidFill>
              </a:rPr>
              <a:t>@</a:t>
            </a:r>
            <a:r>
              <a:rPr lang="ru"/>
              <a:t>blinof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Гитхаб: </a:t>
            </a:r>
            <a:r>
              <a:rPr lang="ru" u="sng">
                <a:solidFill>
                  <a:schemeClr val="hlink"/>
                </a:solidFill>
                <a:hlinkClick r:id="rId3"/>
              </a:rPr>
              <a:t>github.com/pomponchik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Линкедин: </a:t>
            </a:r>
            <a:r>
              <a:rPr lang="ru" u="sng">
                <a:solidFill>
                  <a:schemeClr val="hlink"/>
                </a:solidFill>
                <a:hlinkClick r:id="rId4"/>
              </a:rPr>
              <a:t>linkedin.com/in/pomponchik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Личный сайт: </a:t>
            </a:r>
            <a:r>
              <a:rPr lang="ru" u="sng">
                <a:solidFill>
                  <a:schemeClr val="hlink"/>
                </a:solidFill>
                <a:hlinkClick r:id="rId5"/>
              </a:rPr>
              <a:t>pomponchik.org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24" name="Google Shape;224;p4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становится проще</a:t>
            </a:r>
            <a:endParaRPr/>
          </a:p>
        </p:txBody>
      </p:sp>
      <p:sp>
        <p:nvSpPr>
          <p:cNvPr id="230" name="Google Shape;230;p4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больше не знает о причинах, почему он будет завершен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Он становится компактнее, в нем сложнее ошибиться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Кодовая база унифицируется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универсальное соглашение о том, как мы завершаем операции по умолчанию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 - это “примитив” синхронизации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Легче сопровождать: код не меняется при изменении условий завершения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Код легко тестировать</a:t>
            </a:r>
            <a:endParaRPr/>
          </a:p>
        </p:txBody>
      </p:sp>
      <p:sp>
        <p:nvSpPr>
          <p:cNvPr id="236" name="Google Shape;236;p4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Вам больше не нужно писать тесты на все сценарии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убедитесь, что задача прерывается самым простым токеном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 абстракций к коду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Простейший пример</a:t>
            </a:r>
            <a:endParaRPr/>
          </a:p>
        </p:txBody>
      </p:sp>
      <p:sp>
        <p:nvSpPr>
          <p:cNvPr id="247" name="Google Shape;247;p4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763" y="1097275"/>
            <a:ext cx="4002483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Готовые реализации:</a:t>
            </a:r>
            <a:endParaRPr/>
          </a:p>
        </p:txBody>
      </p:sp>
      <p:sp>
        <p:nvSpPr>
          <p:cNvPr id="254" name="Google Shape;254;p4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pypi.org/project/cancel-token/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asyncio-cancel-token.readthedocs.io/en/latest/cancel_token.html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cantok (</a:t>
            </a:r>
            <a:r>
              <a:rPr lang="ru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github.com/pomponchik/cantok</a:t>
            </a:r>
            <a:r>
              <a:rPr lang="ru" sz="2800">
                <a:latin typeface="Arial"/>
                <a:ea typeface="Arial"/>
                <a:cs typeface="Arial"/>
                <a:sym typeface="Arial"/>
              </a:rPr>
              <a:t>)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cancel-token</a:t>
            </a:r>
            <a:endParaRPr/>
          </a:p>
        </p:txBody>
      </p:sp>
      <p:sp>
        <p:nvSpPr>
          <p:cNvPr id="260" name="Google Shape;260;p4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Очень простая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Только один вид токена.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токенов, отменяемых по таймауту или условию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Токены нельзя складывать или вкладывать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В целом не хватает синтаксического сахара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asyncio-cancel-token</a:t>
            </a:r>
            <a:endParaRPr/>
          </a:p>
        </p:txBody>
      </p:sp>
      <p:sp>
        <p:nvSpPr>
          <p:cNvPr id="266" name="Google Shape;266;p4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Более сложная библиотека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Подходит только для async-кода.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Нет автоотмены токенов по произвольным условиям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2800">
                <a:latin typeface="Arial"/>
                <a:ea typeface="Arial"/>
                <a:cs typeface="Arial"/>
                <a:sym typeface="Arial"/>
              </a:rPr>
              <a:t>Опять не хватило синтаксического сахара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cantok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77" name="Google Shape;277;p5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</p:txBody>
      </p:sp>
      <p:pic>
        <p:nvPicPr>
          <p:cNvPr id="278" name="Google Shape;2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Зачем нужно отменять задачи?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85" name="Google Shape;285;p5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293" name="Google Shape;293;p5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0" lvl="0" marL="9144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301" name="Google Shape;301;p5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Обычный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таймауту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Отменяемый по произвольному условию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309" name="Google Shape;309;p5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10" name="Google Shape;31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Дальше мы будем обсуждать cantok</a:t>
            </a:r>
            <a:endParaRPr/>
          </a:p>
        </p:txBody>
      </p:sp>
      <p:sp>
        <p:nvSpPr>
          <p:cNvPr id="317" name="Google Shape;317;p5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Доступны разные типы токенов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Подходит для обычного, асинхронного, многопоточного кода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Куча синтаксического сахара</a:t>
            </a:r>
            <a:endParaRPr/>
          </a:p>
        </p:txBody>
      </p:sp>
      <p:pic>
        <p:nvPicPr>
          <p:cNvPr id="318" name="Google Shape;31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0825" y="3085400"/>
            <a:ext cx="15710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75" y="2889162"/>
            <a:ext cx="1672001" cy="16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классы токенов из cantok:</a:t>
            </a:r>
            <a:endParaRPr/>
          </a:p>
        </p:txBody>
      </p:sp>
      <p:sp>
        <p:nvSpPr>
          <p:cNvPr id="325" name="Google Shape;325;p5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337" name="Google Shape;337;p5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343" name="Google Shape;343;p6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349" name="Google Shape;349;p6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 </a:t>
            </a:r>
            <a:r>
              <a:rPr lang="ru"/>
              <a:t>классы токенов</a:t>
            </a:r>
            <a:r>
              <a:rPr lang="ru"/>
              <a:t> из cantok:</a:t>
            </a:r>
            <a:endParaRPr/>
          </a:p>
        </p:txBody>
      </p:sp>
      <p:sp>
        <p:nvSpPr>
          <p:cNvPr id="355" name="Google Shape;355;p6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Потокобезопасны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Наследники AbstractToken с единым интерфейсом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Могут сообщать текущий статус и быть отмененными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могут быть восстановлены, если уже отменялись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собственные исключения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Умеют приводиться к bool: удобно для циклов while и условий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SimpleToken</a:t>
            </a:r>
            <a:endParaRPr/>
          </a:p>
        </p:txBody>
      </p:sp>
      <p:sp>
        <p:nvSpPr>
          <p:cNvPr id="361" name="Google Shape;361;p6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Простейший вид токена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Отменить можно только “вручную”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в качестве заглушек в аргументах функций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150" y="2236625"/>
            <a:ext cx="4447701" cy="22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TimeoutToken</a:t>
            </a:r>
            <a:endParaRPr/>
          </a:p>
        </p:txBody>
      </p:sp>
      <p:sp>
        <p:nvSpPr>
          <p:cNvPr id="368" name="Google Shape;368;p6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Отменяется сам по истечении заданного (в секундах) времени</a:t>
            </a:r>
            <a:endParaRPr/>
          </a:p>
        </p:txBody>
      </p:sp>
      <p:pic>
        <p:nvPicPr>
          <p:cNvPr id="369" name="Google Shape;3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3129" y="1687904"/>
            <a:ext cx="4637700" cy="25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latin typeface="Arial"/>
                <a:ea typeface="Arial"/>
                <a:cs typeface="Arial"/>
                <a:sym typeface="Arial"/>
              </a:rPr>
              <a:t>ConditionToken</a:t>
            </a:r>
            <a:endParaRPr/>
          </a:p>
        </p:txBody>
      </p:sp>
      <p:sp>
        <p:nvSpPr>
          <p:cNvPr id="375" name="Google Shape;375;p6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Умеет сам отклоняться по произвольному условию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- это просто Callable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Условие отвечает на вопрос: “отменен ли токен” (True/False)</a:t>
            </a:r>
            <a:endParaRPr/>
          </a:p>
        </p:txBody>
      </p:sp>
      <p:pic>
        <p:nvPicPr>
          <p:cNvPr id="376" name="Google Shape;37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575" y="2223638"/>
            <a:ext cx="45148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дерево</a:t>
            </a:r>
            <a:endParaRPr/>
          </a:p>
        </p:txBody>
      </p:sp>
      <p:sp>
        <p:nvSpPr>
          <p:cNvPr id="382" name="Google Shape;382;p6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можно вкладывать друг в друга при создании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Кроме как при создании вкладывать нельзя, иначе риск дедлока</a:t>
            </a:r>
            <a:endParaRPr/>
          </a:p>
        </p:txBody>
      </p:sp>
      <p:pic>
        <p:nvPicPr>
          <p:cNvPr id="383" name="Google Shape;38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750" y="2220113"/>
            <a:ext cx="470535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Вкладываем токены</a:t>
            </a:r>
            <a:endParaRPr/>
          </a:p>
        </p:txBody>
      </p:sp>
      <p:sp>
        <p:nvSpPr>
          <p:cNvPr id="389" name="Google Shape;389;p6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90" name="Google Shape;39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975" y="1533154"/>
            <a:ext cx="5190049" cy="25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Токен - это фрактал</a:t>
            </a:r>
            <a:endParaRPr/>
          </a:p>
        </p:txBody>
      </p:sp>
      <p:sp>
        <p:nvSpPr>
          <p:cNvPr id="396" name="Google Shape;396;p6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375" y="1197947"/>
            <a:ext cx="7209251" cy="31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403" name="Google Shape;403;p6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410" name="Google Shape;410;p7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11" name="Google Shape;411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Суммируем токены</a:t>
            </a:r>
            <a:endParaRPr/>
          </a:p>
        </p:txBody>
      </p:sp>
      <p:sp>
        <p:nvSpPr>
          <p:cNvPr id="417" name="Google Shape;417;p7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Просто складывайте их как числа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Сумма двух токенов - новый SimpleToken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Удобно использовать для пробрасывания по стеку вызовов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18" name="Google Shape;41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988" y="2450125"/>
            <a:ext cx="6721975" cy="13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Приводим к bool</a:t>
            </a:r>
            <a:endParaRPr/>
          </a:p>
        </p:txBody>
      </p:sp>
      <p:sp>
        <p:nvSpPr>
          <p:cNvPr id="424" name="Google Shape;424;p7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Удобная фича для циклов и условий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Отменный токен приводится как Fals</a:t>
            </a:r>
            <a:r>
              <a:rPr lang="ru"/>
              <a:t>e, неотмененный - True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25" name="Google Shape;425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450" y="2037725"/>
            <a:ext cx="4219100" cy="21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431" name="Google Shape;431;p7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437" name="Google Shape;437;p7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5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Ожидание отмены</a:t>
            </a:r>
            <a:endParaRPr/>
          </a:p>
        </p:txBody>
      </p:sp>
      <p:sp>
        <p:nvSpPr>
          <p:cNvPr id="443" name="Google Shape;443;p75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Юзкейс: прокидываем токен воркеру и ждем, когда тот отменит токен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Реализация из 3045 года: асинк и синк теперь одно целое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Легко ошибиться и забыть написать await в асинхронном коде - думаю решить написанием плагина для линтера (возможность законтрибьютить, кста)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Асинхронное ожидание отмены</a:t>
            </a:r>
            <a:endParaRPr/>
          </a:p>
        </p:txBody>
      </p:sp>
      <p:sp>
        <p:nvSpPr>
          <p:cNvPr id="449" name="Google Shape;449;p7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450" name="Google Shape;45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350" y="1410600"/>
            <a:ext cx="58293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Синхронное ожидание отмены</a:t>
            </a:r>
            <a:endParaRPr/>
          </a:p>
        </p:txBody>
      </p:sp>
      <p:sp>
        <p:nvSpPr>
          <p:cNvPr id="456" name="Google Shape;456;p7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ru"/>
              <a:t>Просто используем метод wait() как функцию</a:t>
            </a:r>
            <a:endParaRPr/>
          </a:p>
        </p:txBody>
      </p:sp>
      <p:pic>
        <p:nvPicPr>
          <p:cNvPr id="457" name="Google Shape;457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733550"/>
            <a:ext cx="85153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63" name="Google Shape;463;p7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69" name="Google Shape;469;p79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75" name="Google Shape;475;p80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81" name="Google Shape;481;p81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88" name="Google Shape;88;p19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2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87" name="Google Shape;487;p82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3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93" name="Google Shape;493;p83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4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Исключения</a:t>
            </a:r>
            <a:endParaRPr/>
          </a:p>
        </p:txBody>
      </p:sp>
      <p:sp>
        <p:nvSpPr>
          <p:cNvPr id="499" name="Google Shape;499;p84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каждого типа токенов свой тип исключений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Чтобы поднять исключение - используем метод check()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check() работает на базе алгоритма DFS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токен отменен “вручную” - поднимется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Иначе - специфическое исключение, отнаследованное от CancellationError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сообщении всегда подробная и точная причина отмены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Каждое исключение всегда содержит атрибут token, содержащий конкретный токен, который был отменен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5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кого это?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86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свои библиотеки</a:t>
            </a:r>
            <a:endParaRPr/>
          </a:p>
        </p:txBody>
      </p:sp>
      <p:sp>
        <p:nvSpPr>
          <p:cNvPr id="510" name="Google Shape;510;p86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Идеально для долгих комплексных операций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- это опция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Токены вместо “ручных” таймаутов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7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тех, кто пишет сервисы</a:t>
            </a:r>
            <a:endParaRPr/>
          </a:p>
        </p:txBody>
      </p:sp>
      <p:sp>
        <p:nvSpPr>
          <p:cNvPr id="516" name="Google Shape;516;p87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SLA на время ответа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есть “тяжелые” операции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Если хотите переложить установку таймаутов на клиента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8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всех, кто пишет “тяжелый” софт</a:t>
            </a:r>
            <a:endParaRPr/>
          </a:p>
        </p:txBody>
      </p:sp>
      <p:sp>
        <p:nvSpPr>
          <p:cNvPr id="522" name="Google Shape;522;p88"/>
          <p:cNvSpPr txBox="1"/>
          <p:nvPr>
            <p:ph idx="1" type="body"/>
          </p:nvPr>
        </p:nvSpPr>
        <p:spPr>
          <a:xfrm>
            <a:off x="274320" y="1097280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Любые долгие операции, результат которых может стать ненужным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Можно использовать для десктопных приложений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многоступенчатых ML-пайплайнов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9"/>
          <p:cNvSpPr txBox="1"/>
          <p:nvPr>
            <p:ph type="title"/>
          </p:nvPr>
        </p:nvSpPr>
        <p:spPr>
          <a:xfrm>
            <a:off x="274326" y="182875"/>
            <a:ext cx="85953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Все!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Ссылки:</a:t>
            </a:r>
            <a:endParaRPr/>
          </a:p>
        </p:txBody>
      </p:sp>
      <p:sp>
        <p:nvSpPr>
          <p:cNvPr id="533" name="Google Shape;533;p90"/>
          <p:cNvSpPr txBox="1"/>
          <p:nvPr>
            <p:ph idx="1" type="body"/>
          </p:nvPr>
        </p:nvSpPr>
        <p:spPr>
          <a:xfrm>
            <a:off x="274325" y="1097275"/>
            <a:ext cx="89787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Дока: </a:t>
            </a:r>
            <a:r>
              <a:rPr lang="ru" u="sng">
                <a:solidFill>
                  <a:schemeClr val="hlink"/>
                </a:solidFill>
                <a:hlinkClick r:id="rId3"/>
              </a:rPr>
              <a:t>cantok.readthedocs.io/en/latest/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Код: </a:t>
            </a:r>
            <a:r>
              <a:rPr lang="ru" u="sng">
                <a:solidFill>
                  <a:schemeClr val="hlink"/>
                </a:solidFill>
                <a:hlinkClick r:id="rId4"/>
              </a:rPr>
              <a:t>github.com/pomponchik/cantok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Предлагайте баги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Жалуйтесь на фичи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Пишите Issue, если затащили в свою опенсорсную либу - добавлю в список совместимых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 ⭐!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ru"/>
              <a:t>За красивую тему для презентации отдельная благодарность компании Evrone</a:t>
            </a:r>
            <a:endParaRPr/>
          </a:p>
        </p:txBody>
      </p:sp>
      <p:pic>
        <p:nvPicPr>
          <p:cNvPr id="534" name="Google Shape;534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8175" y="236100"/>
            <a:ext cx="2680100" cy="2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выяснили что-то, что обессмысливает дальнейшую работу</a:t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274320" y="274320"/>
            <a:ext cx="8595300" cy="6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Нам больше не нужен результат</a:t>
            </a:r>
            <a:endParaRPr/>
          </a:p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312745" y="857255"/>
            <a:ext cx="85953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Пользователь расстроился и ушел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 пользователя СДВГ и он ушел смотреть тиктоки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Мы выяснили что-то, что обессмысливает дальнейшую работу: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ru"/>
              <a:t>Пошли узнавать стоимость акций “Рогов и копыт”, но коллега-трейдер сообщил, что компания закрыта</a:t>
            </a:r>
            <a:endParaRPr strike="sngStrike"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vrone Event Presentation">
  <a:themeElements>
    <a:clrScheme name="Simple Light">
      <a:dk1>
        <a:srgbClr val="000000"/>
      </a:dk1>
      <a:lt1>
        <a:srgbClr val="FFFFFF"/>
      </a:lt1>
      <a:dk2>
        <a:srgbClr val="808080"/>
      </a:dk2>
      <a:lt2>
        <a:srgbClr val="CCCCCC"/>
      </a:lt2>
      <a:accent1>
        <a:srgbClr val="FF5533"/>
      </a:accent1>
      <a:accent2>
        <a:srgbClr val="E5E5E5"/>
      </a:accent2>
      <a:accent3>
        <a:srgbClr val="009955"/>
      </a:accent3>
      <a:accent4>
        <a:srgbClr val="FFCC55"/>
      </a:accent4>
      <a:accent5>
        <a:srgbClr val="0055CC"/>
      </a:accent5>
      <a:accent6>
        <a:srgbClr val="FFDDCC"/>
      </a:accent6>
      <a:hlink>
        <a:srgbClr val="00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