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13716000" cx="24384000"/>
  <p:notesSz cx="6858000" cy="9144000"/>
  <p:embeddedFontLst>
    <p:embeddedFont>
      <p:font typeface="Helvetica Neue"/>
      <p:regular r:id="rId53"/>
      <p:bold r:id="rId54"/>
      <p:italic r:id="rId55"/>
      <p:boldItalic r:id="rId56"/>
    </p:embeddedFont>
    <p:embeddedFont>
      <p:font typeface="Roboto Mon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61" roundtripDataSignature="AMtx7mj3Gj/949fgtEcXHG48+JnduUZ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Mon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HelveticaNeue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57" Type="http://schemas.openxmlformats.org/officeDocument/2006/relationships/font" Target="fonts/RobotoMono-regular.fntdata"/><Relationship Id="rId12" Type="http://schemas.openxmlformats.org/officeDocument/2006/relationships/slide" Target="slides/slide7.xml"/><Relationship Id="rId56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59" Type="http://schemas.openxmlformats.org/officeDocument/2006/relationships/font" Target="fonts/RobotoMono-italic.fntdata"/><Relationship Id="rId14" Type="http://schemas.openxmlformats.org/officeDocument/2006/relationships/slide" Target="slides/slide9.xml"/><Relationship Id="rId58" Type="http://schemas.openxmlformats.org/officeDocument/2006/relationships/font" Target="fonts/RobotoMon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f1dade539_0_8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6f1dade539_0_8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f1dade539_0_8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6f1dade539_0_8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f1dade539_0_9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6f1dade539_0_9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f1dade539_0_9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6f1dade539_0_9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f1dade539_0_9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6f1dade539_0_9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f1dade539_0_9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36f1dade539_0_9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f1dade539_0_9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36f1dade539_0_9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f1dade539_0_9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36f1dade539_0_9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f1dade539_0_9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36f1dade539_0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35bd1de89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635bd1de89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f1dade539_0_1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36f1dade539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f1dade539_0_9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6f1dade539_0_9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f1dade539_0_9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36f1dade539_0_9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f1dade539_0_10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6f1dade539_0_10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6f1dade539_0_10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36f1dade539_0_10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f1dade539_0_10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6f1dade539_0_10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f1dade539_0_10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6f1dade539_0_10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f1dade539_0_10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36f1dade539_0_10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f1dade539_0_10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36f1dade539_0_10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f1dade539_0_10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6f1dade539_0_10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f1dade539_0_10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6f1dade539_0_10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f1dade53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6f1dade53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6f1dade539_0_10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36f1dade539_0_10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6f1dade539_0_1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36f1dade539_0_1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f1dade539_0_1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36f1dade539_0_1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6f1dade539_0_1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36f1dade539_0_1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6f1dade539_0_1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g36f1dade539_0_1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6f1dade539_0_1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36f1dade539_0_1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f1dade539_0_1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36f1dade539_0_1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635bd1de89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3635bd1de89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6f1dade539_0_1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36f1dade539_0_1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f1dade539_0_11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6f1dade539_0_1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f1dade539_0_6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6f1dade539_0_6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6f1dade539_0_11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36f1dade539_0_1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635bd1de89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3635bd1de8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635bd1de89_0_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g3635bd1de89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635bd1de89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3635bd1de8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6f1dade539_0_11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36f1dade539_0_1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6f1dade539_0_2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g36f1dade539_0_2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6f1dade539_0_4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36f1dade539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635bd1de89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3635bd1de8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f1dade539_0_5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6f1dade539_0_5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f1dade539_0_8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6f1dade539_0_8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f1dade539_0_8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6f1dade539_0_8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f1dade539_0_8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6f1dade539_0_8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f1dade539_0_8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6f1dade539_0_8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" showMasterSp="0">
  <p:cSld name="титульник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" type="body"/>
          </p:nvPr>
        </p:nvSpPr>
        <p:spPr>
          <a:xfrm>
            <a:off x="471335" y="2475529"/>
            <a:ext cx="10804653" cy="180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Helvetica Neue"/>
              <a:buNone/>
              <a:defRPr b="1" i="0" sz="1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2" type="body"/>
          </p:nvPr>
        </p:nvSpPr>
        <p:spPr>
          <a:xfrm>
            <a:off x="609680" y="12471411"/>
            <a:ext cx="6436668" cy="647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3" type="body"/>
          </p:nvPr>
        </p:nvSpPr>
        <p:spPr>
          <a:xfrm>
            <a:off x="6209645" y="12471411"/>
            <a:ext cx="6436669" cy="647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22"/>
          <p:cNvSpPr txBox="1"/>
          <p:nvPr/>
        </p:nvSpPr>
        <p:spPr>
          <a:xfrm>
            <a:off x="6215243" y="691163"/>
            <a:ext cx="1205458" cy="4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Москва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22"/>
          <p:cNvSpPr txBox="1"/>
          <p:nvPr/>
        </p:nvSpPr>
        <p:spPr>
          <a:xfrm>
            <a:off x="9117240" y="691163"/>
            <a:ext cx="788677" cy="4719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ольшой список">
  <p:cSld name="большой список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idx="1" type="body"/>
          </p:nvPr>
        </p:nvSpPr>
        <p:spPr>
          <a:xfrm>
            <a:off x="614451" y="1633686"/>
            <a:ext cx="9629311" cy="92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Google Shape;77;p30"/>
          <p:cNvSpPr txBox="1"/>
          <p:nvPr>
            <p:ph idx="2" type="body"/>
          </p:nvPr>
        </p:nvSpPr>
        <p:spPr>
          <a:xfrm>
            <a:off x="3283011" y="6261746"/>
            <a:ext cx="7950745" cy="2432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Google Shape;78;p30"/>
          <p:cNvSpPr/>
          <p:nvPr>
            <p:ph idx="3" type="pic"/>
          </p:nvPr>
        </p:nvSpPr>
        <p:spPr>
          <a:xfrm>
            <a:off x="773541" y="6401348"/>
            <a:ext cx="1535562" cy="184894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/>
          <p:nvPr>
            <p:ph idx="4" type="body"/>
          </p:nvPr>
        </p:nvSpPr>
        <p:spPr>
          <a:xfrm>
            <a:off x="3283011" y="9359308"/>
            <a:ext cx="7950745" cy="2432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0" name="Google Shape;80;p30"/>
          <p:cNvSpPr/>
          <p:nvPr>
            <p:ph idx="5" type="pic"/>
          </p:nvPr>
        </p:nvSpPr>
        <p:spPr>
          <a:xfrm>
            <a:off x="744317" y="9498192"/>
            <a:ext cx="1773836" cy="1994312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0"/>
          <p:cNvSpPr/>
          <p:nvPr>
            <p:ph idx="6" type="pic"/>
          </p:nvPr>
        </p:nvSpPr>
        <p:spPr>
          <a:xfrm>
            <a:off x="12534754" y="6172786"/>
            <a:ext cx="2574088" cy="235686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/>
          <p:nvPr>
            <p:ph idx="7" type="body"/>
          </p:nvPr>
        </p:nvSpPr>
        <p:spPr>
          <a:xfrm>
            <a:off x="15001174" y="6293292"/>
            <a:ext cx="7571013" cy="2432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ольшие цифры 3 столбца копия 1">
  <p:cSld name="большие цифры 3 столбца копия 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>
            <a:off x="699116" y="1622350"/>
            <a:ext cx="12610406" cy="1676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2" type="body"/>
          </p:nvPr>
        </p:nvSpPr>
        <p:spPr>
          <a:xfrm>
            <a:off x="605237" y="9569323"/>
            <a:ext cx="5770700" cy="1818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3" type="body"/>
          </p:nvPr>
        </p:nvSpPr>
        <p:spPr>
          <a:xfrm>
            <a:off x="9121148" y="9552390"/>
            <a:ext cx="5770700" cy="1387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4" type="body"/>
          </p:nvPr>
        </p:nvSpPr>
        <p:spPr>
          <a:xfrm>
            <a:off x="17859283" y="9560935"/>
            <a:ext cx="5639976" cy="95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0" name="Google Shape;90;p31"/>
          <p:cNvSpPr txBox="1"/>
          <p:nvPr>
            <p:ph idx="5" type="body"/>
          </p:nvPr>
        </p:nvSpPr>
        <p:spPr>
          <a:xfrm>
            <a:off x="582566" y="5915475"/>
            <a:ext cx="5595984" cy="181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1" name="Google Shape;91;p31"/>
          <p:cNvSpPr txBox="1"/>
          <p:nvPr>
            <p:ph idx="6" type="body"/>
          </p:nvPr>
        </p:nvSpPr>
        <p:spPr>
          <a:xfrm>
            <a:off x="9148886" y="5915475"/>
            <a:ext cx="5345535" cy="181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2" name="Google Shape;92;p31"/>
          <p:cNvSpPr txBox="1"/>
          <p:nvPr>
            <p:ph idx="7" type="body"/>
          </p:nvPr>
        </p:nvSpPr>
        <p:spPr>
          <a:xfrm>
            <a:off x="17799112" y="5915475"/>
            <a:ext cx="5901840" cy="181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3" name="Google Shape;93;p31"/>
          <p:cNvSpPr txBox="1"/>
          <p:nvPr>
            <p:ph idx="8" type="body"/>
          </p:nvPr>
        </p:nvSpPr>
        <p:spPr>
          <a:xfrm>
            <a:off x="614451" y="7906913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4" name="Google Shape;94;p31"/>
          <p:cNvSpPr txBox="1"/>
          <p:nvPr>
            <p:ph idx="9" type="body"/>
          </p:nvPr>
        </p:nvSpPr>
        <p:spPr>
          <a:xfrm>
            <a:off x="9136543" y="7889980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5" name="Google Shape;95;p31"/>
          <p:cNvSpPr txBox="1"/>
          <p:nvPr>
            <p:ph idx="13" type="body"/>
          </p:nvPr>
        </p:nvSpPr>
        <p:spPr>
          <a:xfrm>
            <a:off x="17816943" y="7906913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6" name="Google Shape;96;p31"/>
          <p:cNvSpPr txBox="1"/>
          <p:nvPr/>
        </p:nvSpPr>
        <p:spPr>
          <a:xfrm>
            <a:off x="2776539" y="5352038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е половины">
  <p:cSld name="Две половины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4"/>
          <p:cNvSpPr/>
          <p:nvPr/>
        </p:nvSpPr>
        <p:spPr>
          <a:xfrm>
            <a:off x="12199777" y="-8466"/>
            <a:ext cx="12184223" cy="13764530"/>
          </a:xfrm>
          <a:prstGeom prst="rect">
            <a:avLst/>
          </a:prstGeom>
          <a:solidFill>
            <a:srgbClr val="E0E7E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34"/>
          <p:cNvSpPr txBox="1"/>
          <p:nvPr>
            <p:ph idx="1" type="body"/>
          </p:nvPr>
        </p:nvSpPr>
        <p:spPr>
          <a:xfrm>
            <a:off x="609255" y="1628153"/>
            <a:ext cx="8134218" cy="92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2" type="body"/>
          </p:nvPr>
        </p:nvSpPr>
        <p:spPr>
          <a:xfrm>
            <a:off x="12824228" y="1635809"/>
            <a:ext cx="5115451" cy="92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Google Shape;102;p34"/>
          <p:cNvSpPr/>
          <p:nvPr>
            <p:ph idx="3" type="pic"/>
          </p:nvPr>
        </p:nvSpPr>
        <p:spPr>
          <a:xfrm>
            <a:off x="20512177" y="1600796"/>
            <a:ext cx="3381132" cy="2976744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4"/>
          <p:cNvSpPr/>
          <p:nvPr>
            <p:ph idx="4" type="pic"/>
          </p:nvPr>
        </p:nvSpPr>
        <p:spPr>
          <a:xfrm>
            <a:off x="8194183" y="1643157"/>
            <a:ext cx="3543301" cy="311150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4"/>
          <p:cNvSpPr txBox="1"/>
          <p:nvPr>
            <p:ph idx="5" type="body"/>
          </p:nvPr>
        </p:nvSpPr>
        <p:spPr>
          <a:xfrm>
            <a:off x="1807635" y="4852385"/>
            <a:ext cx="5115450" cy="1764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6" type="body"/>
          </p:nvPr>
        </p:nvSpPr>
        <p:spPr>
          <a:xfrm>
            <a:off x="14220575" y="4852209"/>
            <a:ext cx="4907008" cy="1764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7" type="body"/>
          </p:nvPr>
        </p:nvSpPr>
        <p:spPr>
          <a:xfrm>
            <a:off x="1807635" y="7900385"/>
            <a:ext cx="5115450" cy="1764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Google Shape;107;p34"/>
          <p:cNvSpPr txBox="1"/>
          <p:nvPr>
            <p:ph idx="8" type="body"/>
          </p:nvPr>
        </p:nvSpPr>
        <p:spPr>
          <a:xfrm>
            <a:off x="14220575" y="7917964"/>
            <a:ext cx="490700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бивка с цитатой 2">
  <p:cSld name="перебивка с цитатой 2">
    <p:bg>
      <p:bgPr>
        <a:solidFill>
          <a:srgbClr val="E0E7EC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/>
          <p:nvPr>
            <p:ph idx="2" type="media"/>
          </p:nvPr>
        </p:nvSpPr>
        <p:spPr>
          <a:xfrm>
            <a:off x="15861931" y="2210406"/>
            <a:ext cx="5222211" cy="2936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2" name="Google Shape;112;p33"/>
          <p:cNvSpPr txBox="1"/>
          <p:nvPr>
            <p:ph idx="1" type="body"/>
          </p:nvPr>
        </p:nvSpPr>
        <p:spPr>
          <a:xfrm>
            <a:off x="1843612" y="4242107"/>
            <a:ext cx="20696777" cy="562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Google Shape;113;p33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бивка с цитатой 1">
  <p:cSld name="перебивка с цитатой 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5"/>
          <p:cNvSpPr/>
          <p:nvPr>
            <p:ph idx="2" type="pic"/>
          </p:nvPr>
        </p:nvSpPr>
        <p:spPr>
          <a:xfrm>
            <a:off x="-164939" y="-94655"/>
            <a:ext cx="24713878" cy="1390531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3619308" y="5549891"/>
            <a:ext cx="17145384" cy="4951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Helvetica Neue"/>
              <a:buNone/>
              <a:defRPr b="1" i="0" sz="1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ительный">
  <p:cSld name="заключительный"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 txBox="1"/>
          <p:nvPr/>
        </p:nvSpPr>
        <p:spPr>
          <a:xfrm>
            <a:off x="794747" y="9203874"/>
            <a:ext cx="1280369" cy="1419861"/>
          </a:xfrm>
          <a:prstGeom prst="rect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243022">
              <a:srgbClr val="FFFFFF"/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508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508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6"/>
          <p:cNvSpPr txBox="1"/>
          <p:nvPr/>
        </p:nvSpPr>
        <p:spPr>
          <a:xfrm>
            <a:off x="807925" y="11367438"/>
            <a:ext cx="1280369" cy="1419861"/>
          </a:xfrm>
          <a:prstGeom prst="rect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243022">
              <a:srgbClr val="FFFFFF"/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508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508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36"/>
          <p:cNvSpPr txBox="1"/>
          <p:nvPr>
            <p:ph idx="1" type="body"/>
          </p:nvPr>
        </p:nvSpPr>
        <p:spPr>
          <a:xfrm>
            <a:off x="2740973" y="11844199"/>
            <a:ext cx="3888237" cy="466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2" name="Google Shape;122;p36"/>
          <p:cNvSpPr txBox="1"/>
          <p:nvPr>
            <p:ph idx="2" type="body"/>
          </p:nvPr>
        </p:nvSpPr>
        <p:spPr>
          <a:xfrm>
            <a:off x="2708581" y="9680634"/>
            <a:ext cx="4542225" cy="466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3" name="Google Shape;123;p36"/>
          <p:cNvSpPr txBox="1"/>
          <p:nvPr>
            <p:ph idx="3" type="body"/>
          </p:nvPr>
        </p:nvSpPr>
        <p:spPr>
          <a:xfrm>
            <a:off x="625872" y="6029026"/>
            <a:ext cx="5982945" cy="95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4" type="body"/>
          </p:nvPr>
        </p:nvSpPr>
        <p:spPr>
          <a:xfrm>
            <a:off x="626614" y="4676742"/>
            <a:ext cx="6436669" cy="920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5" name="Google Shape;125;p36"/>
          <p:cNvSpPr txBox="1"/>
          <p:nvPr>
            <p:ph idx="5" type="body"/>
          </p:nvPr>
        </p:nvSpPr>
        <p:spPr>
          <a:xfrm>
            <a:off x="11908506" y="4676742"/>
            <a:ext cx="6436668" cy="920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6" type="body"/>
          </p:nvPr>
        </p:nvSpPr>
        <p:spPr>
          <a:xfrm>
            <a:off x="11980926" y="5978227"/>
            <a:ext cx="5885992" cy="523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7" name="Google Shape;127;p36"/>
          <p:cNvSpPr/>
          <p:nvPr>
            <p:ph idx="7" type="pic"/>
          </p:nvPr>
        </p:nvSpPr>
        <p:spPr>
          <a:xfrm>
            <a:off x="865719" y="9543340"/>
            <a:ext cx="1073401" cy="820569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6"/>
          <p:cNvSpPr/>
          <p:nvPr>
            <p:ph idx="8" type="pic"/>
          </p:nvPr>
        </p:nvSpPr>
        <p:spPr>
          <a:xfrm>
            <a:off x="1021891" y="11759168"/>
            <a:ext cx="761058" cy="63640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36"/>
          <p:cNvSpPr txBox="1"/>
          <p:nvPr>
            <p:ph idx="9" type="body"/>
          </p:nvPr>
        </p:nvSpPr>
        <p:spPr>
          <a:xfrm>
            <a:off x="11980926" y="6660434"/>
            <a:ext cx="5885992" cy="523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0" name="Google Shape;130;p36"/>
          <p:cNvSpPr txBox="1"/>
          <p:nvPr>
            <p:ph idx="13" type="body"/>
          </p:nvPr>
        </p:nvSpPr>
        <p:spPr>
          <a:xfrm>
            <a:off x="11980926" y="7358189"/>
            <a:ext cx="5885992" cy="523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36"/>
          <p:cNvSpPr txBox="1"/>
          <p:nvPr/>
        </p:nvSpPr>
        <p:spPr>
          <a:xfrm>
            <a:off x="3514724" y="725175"/>
            <a:ext cx="2536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Москва | 2025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36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975" y="769625"/>
            <a:ext cx="1865324" cy="3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и изображение копия">
  <p:cSld name="текст и изображение копия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5"/>
          <p:cNvSpPr txBox="1"/>
          <p:nvPr>
            <p:ph idx="1" type="body"/>
          </p:nvPr>
        </p:nvSpPr>
        <p:spPr>
          <a:xfrm>
            <a:off x="582068" y="4952107"/>
            <a:ext cx="7708347" cy="1818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2" type="body"/>
          </p:nvPr>
        </p:nvSpPr>
        <p:spPr>
          <a:xfrm>
            <a:off x="593284" y="3255533"/>
            <a:ext cx="3759184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3" type="body"/>
          </p:nvPr>
        </p:nvSpPr>
        <p:spPr>
          <a:xfrm>
            <a:off x="598488" y="1632577"/>
            <a:ext cx="4793019" cy="92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" name="Google Shape;20;p25"/>
          <p:cNvSpPr/>
          <p:nvPr>
            <p:ph idx="4" type="pic"/>
          </p:nvPr>
        </p:nvSpPr>
        <p:spPr>
          <a:xfrm>
            <a:off x="12336463" y="1632578"/>
            <a:ext cx="11412538" cy="113837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64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одержание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595641" y="9360409"/>
            <a:ext cx="5582909" cy="22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2" type="body"/>
          </p:nvPr>
        </p:nvSpPr>
        <p:spPr>
          <a:xfrm>
            <a:off x="18205450" y="9339751"/>
            <a:ext cx="5543550" cy="156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23"/>
          <p:cNvSpPr txBox="1"/>
          <p:nvPr>
            <p:ph idx="3" type="body"/>
          </p:nvPr>
        </p:nvSpPr>
        <p:spPr>
          <a:xfrm>
            <a:off x="595641" y="2424356"/>
            <a:ext cx="18080591" cy="369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 раз">
  <p:cSld name="титульник раз">
    <p:bg>
      <p:bgPr>
        <a:solidFill>
          <a:srgbClr val="C4FD7D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598488" y="2699995"/>
            <a:ext cx="11151007" cy="290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и изображение">
  <p:cSld name="текст и изображение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22369225" y="699700"/>
            <a:ext cx="1379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615933" y="4952107"/>
            <a:ext cx="7708347" cy="225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26"/>
          <p:cNvSpPr/>
          <p:nvPr>
            <p:ph idx="2" type="pic"/>
          </p:nvPr>
        </p:nvSpPr>
        <p:spPr>
          <a:xfrm>
            <a:off x="12336462" y="1632577"/>
            <a:ext cx="11412537" cy="1134682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6"/>
          <p:cNvSpPr txBox="1"/>
          <p:nvPr>
            <p:ph idx="3" type="body"/>
          </p:nvPr>
        </p:nvSpPr>
        <p:spPr>
          <a:xfrm>
            <a:off x="610217" y="3255533"/>
            <a:ext cx="3759184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4" type="body"/>
          </p:nvPr>
        </p:nvSpPr>
        <p:spPr>
          <a:xfrm>
            <a:off x="598488" y="1632577"/>
            <a:ext cx="3655480" cy="92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и изображение копия 1">
  <p:cSld name="текст и изображение копия 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615936" y="4952107"/>
            <a:ext cx="7708347" cy="1387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27"/>
          <p:cNvSpPr/>
          <p:nvPr>
            <p:ph idx="2" type="pic"/>
          </p:nvPr>
        </p:nvSpPr>
        <p:spPr>
          <a:xfrm>
            <a:off x="12336462" y="1632577"/>
            <a:ext cx="11412537" cy="1134682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7"/>
          <p:cNvSpPr txBox="1"/>
          <p:nvPr>
            <p:ph idx="3" type="body"/>
          </p:nvPr>
        </p:nvSpPr>
        <p:spPr>
          <a:xfrm>
            <a:off x="610217" y="3238600"/>
            <a:ext cx="3759184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4" type="body"/>
          </p:nvPr>
        </p:nvSpPr>
        <p:spPr>
          <a:xfrm>
            <a:off x="611270" y="1632577"/>
            <a:ext cx="3655480" cy="92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5" type="body"/>
          </p:nvPr>
        </p:nvSpPr>
        <p:spPr>
          <a:xfrm>
            <a:off x="610217" y="7170373"/>
            <a:ext cx="7708347" cy="955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6" type="body"/>
          </p:nvPr>
        </p:nvSpPr>
        <p:spPr>
          <a:xfrm>
            <a:off x="610217" y="8389573"/>
            <a:ext cx="7708347" cy="52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27"/>
          <p:cNvSpPr txBox="1"/>
          <p:nvPr>
            <p:ph idx="7" type="body"/>
          </p:nvPr>
        </p:nvSpPr>
        <p:spPr>
          <a:xfrm>
            <a:off x="610217" y="9176973"/>
            <a:ext cx="7708347" cy="52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копия">
  <p:cSld name="пустой слайд копия">
    <p:bg>
      <p:bgPr>
        <a:solidFill>
          <a:srgbClr val="00000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/>
        </p:nvSpPr>
        <p:spPr>
          <a:xfrm>
            <a:off x="3514724" y="725175"/>
            <a:ext cx="2536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Москва | 2025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975" y="769625"/>
            <a:ext cx="1865324" cy="3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ольшие цифры 2 столбца">
  <p:cSld name="большие цифры 2 столбца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597518" y="1626227"/>
            <a:ext cx="6404891" cy="2432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607537" y="4874648"/>
            <a:ext cx="5681705" cy="154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6198273" y="4874648"/>
            <a:ext cx="5357877" cy="154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614451" y="9387531"/>
            <a:ext cx="5357877" cy="1546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29"/>
          <p:cNvSpPr txBox="1"/>
          <p:nvPr>
            <p:ph idx="5" type="body"/>
          </p:nvPr>
        </p:nvSpPr>
        <p:spPr>
          <a:xfrm>
            <a:off x="6202507" y="9387531"/>
            <a:ext cx="6621642" cy="1546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  <a:defRPr b="1" i="0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29"/>
          <p:cNvSpPr txBox="1"/>
          <p:nvPr>
            <p:ph idx="6" type="body"/>
          </p:nvPr>
        </p:nvSpPr>
        <p:spPr>
          <a:xfrm>
            <a:off x="614451" y="6360317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Google Shape;56;p29"/>
          <p:cNvSpPr txBox="1"/>
          <p:nvPr>
            <p:ph idx="7" type="body"/>
          </p:nvPr>
        </p:nvSpPr>
        <p:spPr>
          <a:xfrm>
            <a:off x="6202507" y="6360317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Google Shape;57;p29"/>
          <p:cNvSpPr txBox="1"/>
          <p:nvPr>
            <p:ph idx="8" type="body"/>
          </p:nvPr>
        </p:nvSpPr>
        <p:spPr>
          <a:xfrm>
            <a:off x="614451" y="10956735"/>
            <a:ext cx="578613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" name="Google Shape;58;p29"/>
          <p:cNvSpPr txBox="1"/>
          <p:nvPr>
            <p:ph idx="9" type="body"/>
          </p:nvPr>
        </p:nvSpPr>
        <p:spPr>
          <a:xfrm>
            <a:off x="6202507" y="10956735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29"/>
          <p:cNvSpPr/>
          <p:nvPr>
            <p:ph idx="13" type="pic"/>
          </p:nvPr>
        </p:nvSpPr>
        <p:spPr>
          <a:xfrm>
            <a:off x="12336463" y="0"/>
            <a:ext cx="12047537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ольшие цифры 3 столбца">
  <p:cSld name="большие цифры 3 столбца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699116" y="1554618"/>
            <a:ext cx="13203031" cy="1676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b="1" i="0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32"/>
          <p:cNvSpPr txBox="1"/>
          <p:nvPr>
            <p:ph idx="2" type="body"/>
          </p:nvPr>
        </p:nvSpPr>
        <p:spPr>
          <a:xfrm>
            <a:off x="622170" y="9569323"/>
            <a:ext cx="4910039" cy="225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Google Shape;63;p32"/>
          <p:cNvSpPr txBox="1"/>
          <p:nvPr>
            <p:ph idx="3" type="body"/>
          </p:nvPr>
        </p:nvSpPr>
        <p:spPr>
          <a:xfrm>
            <a:off x="6225841" y="9577868"/>
            <a:ext cx="4799816" cy="1818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4" type="body"/>
          </p:nvPr>
        </p:nvSpPr>
        <p:spPr>
          <a:xfrm>
            <a:off x="11967830" y="9560935"/>
            <a:ext cx="4524513" cy="1818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Google Shape;65;p32"/>
          <p:cNvSpPr txBox="1"/>
          <p:nvPr>
            <p:ph idx="5" type="body"/>
          </p:nvPr>
        </p:nvSpPr>
        <p:spPr>
          <a:xfrm>
            <a:off x="599499" y="5915475"/>
            <a:ext cx="5357877" cy="188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Google Shape;66;p32"/>
          <p:cNvSpPr txBox="1"/>
          <p:nvPr>
            <p:ph idx="6" type="body"/>
          </p:nvPr>
        </p:nvSpPr>
        <p:spPr>
          <a:xfrm>
            <a:off x="6253579" y="5915475"/>
            <a:ext cx="4613629" cy="188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32"/>
          <p:cNvSpPr txBox="1"/>
          <p:nvPr>
            <p:ph idx="7" type="body"/>
          </p:nvPr>
        </p:nvSpPr>
        <p:spPr>
          <a:xfrm>
            <a:off x="11907659" y="5915475"/>
            <a:ext cx="4371579" cy="188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8" type="body"/>
          </p:nvPr>
        </p:nvSpPr>
        <p:spPr>
          <a:xfrm>
            <a:off x="631384" y="7889980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Google Shape;69;p32"/>
          <p:cNvSpPr txBox="1"/>
          <p:nvPr>
            <p:ph idx="9" type="body"/>
          </p:nvPr>
        </p:nvSpPr>
        <p:spPr>
          <a:xfrm>
            <a:off x="6190437" y="7906913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Google Shape;70;p32"/>
          <p:cNvSpPr txBox="1"/>
          <p:nvPr>
            <p:ph idx="13" type="body"/>
          </p:nvPr>
        </p:nvSpPr>
        <p:spPr>
          <a:xfrm>
            <a:off x="11925490" y="7889980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Google Shape;71;p32"/>
          <p:cNvSpPr txBox="1"/>
          <p:nvPr>
            <p:ph idx="14" type="body"/>
          </p:nvPr>
        </p:nvSpPr>
        <p:spPr>
          <a:xfrm>
            <a:off x="17946738" y="9577868"/>
            <a:ext cx="5639976" cy="95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32"/>
          <p:cNvSpPr txBox="1"/>
          <p:nvPr>
            <p:ph idx="15" type="body"/>
          </p:nvPr>
        </p:nvSpPr>
        <p:spPr>
          <a:xfrm>
            <a:off x="17783525" y="5915475"/>
            <a:ext cx="4371579" cy="188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652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0"/>
              <a:buFont typeface="Helvetica Neue"/>
              <a:buNone/>
              <a:defRPr b="1" i="0" sz="19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3" name="Google Shape;73;p32"/>
          <p:cNvSpPr txBox="1"/>
          <p:nvPr>
            <p:ph idx="16" type="body"/>
          </p:nvPr>
        </p:nvSpPr>
        <p:spPr>
          <a:xfrm>
            <a:off x="17801356" y="7906913"/>
            <a:ext cx="5357878" cy="64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/>
        </p:nvSpPr>
        <p:spPr>
          <a:xfrm>
            <a:off x="3514724" y="725175"/>
            <a:ext cx="2536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Москва | 2025</a:t>
            </a:r>
            <a:endParaRPr b="1" i="0" sz="1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21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Google Shape;8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1775" y="769628"/>
            <a:ext cx="1865324" cy="321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7">
          <p15:clr>
            <a:srgbClr val="F26B43"/>
          </p15:clr>
        </p15:guide>
        <p15:guide id="2" pos="377">
          <p15:clr>
            <a:srgbClr val="F26B43"/>
          </p15:clr>
        </p15:guide>
        <p15:guide id="3" pos="2033">
          <p15:clr>
            <a:srgbClr val="F26B43"/>
          </p15:clr>
        </p15:guide>
        <p15:guide id="4" pos="2214">
          <p15:clr>
            <a:srgbClr val="F26B43"/>
          </p15:clr>
        </p15:guide>
        <p15:guide id="5" pos="3892">
          <p15:clr>
            <a:srgbClr val="F26B43"/>
          </p15:clr>
        </p15:guide>
        <p15:guide id="6" pos="4074">
          <p15:clr>
            <a:srgbClr val="F26B43"/>
          </p15:clr>
        </p15:guide>
        <p15:guide id="7" pos="5730">
          <p15:clr>
            <a:srgbClr val="F26B43"/>
          </p15:clr>
        </p15:guide>
        <p15:guide id="8" pos="5911">
          <p15:clr>
            <a:srgbClr val="F26B43"/>
          </p15:clr>
        </p15:guide>
        <p15:guide id="9" pos="7567">
          <p15:clr>
            <a:srgbClr val="F26B43"/>
          </p15:clr>
        </p15:guide>
        <p15:guide id="10" pos="7771">
          <p15:clr>
            <a:srgbClr val="F26B43"/>
          </p15:clr>
        </p15:guide>
        <p15:guide id="11" pos="9426">
          <p15:clr>
            <a:srgbClr val="F26B43"/>
          </p15:clr>
        </p15:guide>
        <p15:guide id="12" pos="9608">
          <p15:clr>
            <a:srgbClr val="F26B43"/>
          </p15:clr>
        </p15:guide>
        <p15:guide id="13" pos="11286">
          <p15:clr>
            <a:srgbClr val="F26B43"/>
          </p15:clr>
        </p15:guide>
        <p15:guide id="14" pos="11468">
          <p15:clr>
            <a:srgbClr val="F26B43"/>
          </p15:clr>
        </p15:guide>
        <p15:guide id="15" pos="13123">
          <p15:clr>
            <a:srgbClr val="F26B43"/>
          </p15:clr>
        </p15:guide>
        <p15:guide id="16" pos="13305">
          <p15:clr>
            <a:srgbClr val="F26B43"/>
          </p15:clr>
        </p15:guide>
        <p15:guide id="17" pos="14960">
          <p15:clr>
            <a:srgbClr val="F26B43"/>
          </p15:clr>
        </p15:guide>
        <p15:guide id="18" orient="horz" pos="1417">
          <p15:clr>
            <a:srgbClr val="F26B43"/>
          </p15:clr>
        </p15:guide>
        <p15:guide id="19" orient="horz" pos="2370">
          <p15:clr>
            <a:srgbClr val="F26B43"/>
          </p15:clr>
        </p15:guide>
        <p15:guide id="20" orient="horz" pos="3367">
          <p15:clr>
            <a:srgbClr val="F26B43"/>
          </p15:clr>
        </p15:guide>
        <p15:guide id="21" orient="horz" pos="4320">
          <p15:clr>
            <a:srgbClr val="F26B43"/>
          </p15:clr>
        </p15:guide>
        <p15:guide id="22" orient="horz" pos="5295">
          <p15:clr>
            <a:srgbClr val="F26B43"/>
          </p15:clr>
        </p15:guide>
        <p15:guide id="23" orient="horz" pos="6270">
          <p15:clr>
            <a:srgbClr val="F26B43"/>
          </p15:clr>
        </p15:guide>
        <p15:guide id="24" orient="horz" pos="7223">
          <p15:clr>
            <a:srgbClr val="F26B43"/>
          </p15:clr>
        </p15:guide>
        <p15:guide id="25" orient="horz" pos="8176">
          <p15:clr>
            <a:srgbClr val="F26B43"/>
          </p15:clr>
        </p15:guide>
        <p15:guide id="26" orient="horz" pos="648">
          <p15:clr>
            <a:srgbClr val="E46962"/>
          </p15:clr>
        </p15:guide>
        <p15:guide id="27" orient="horz" pos="687">
          <p15:clr>
            <a:srgbClr val="E46962"/>
          </p15:clr>
        </p15:guide>
        <p15:guide id="28" orient="horz" pos="74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://github.com/pomponchik" TargetMode="External"/><Relationship Id="rId6" Type="http://schemas.openxmlformats.org/officeDocument/2006/relationships/hyperlink" Target="http://pomponchik.org" TargetMode="External"/><Relationship Id="rId7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://github.com/pomponchik" TargetMode="External"/><Relationship Id="rId6" Type="http://schemas.openxmlformats.org/officeDocument/2006/relationships/hyperlink" Target="http://pomponchik.org" TargetMode="External"/><Relationship Id="rId7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38" name="Google Shape;13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88" y="669779"/>
            <a:ext cx="3588461" cy="555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39" name="Google Shape;139;p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71727" y="736136"/>
            <a:ext cx="928637" cy="66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 txBox="1"/>
          <p:nvPr>
            <p:ph idx="1" type="body"/>
          </p:nvPr>
        </p:nvSpPr>
        <p:spPr>
          <a:xfrm>
            <a:off x="598500" y="2249500"/>
            <a:ext cx="23785500" cy="9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Helvetica Neue"/>
              <a:buNone/>
            </a:pPr>
            <a:r>
              <a:rPr lang="en-US"/>
              <a:t>Питон больше не ест сам себя:</a:t>
            </a:r>
            <a:r>
              <a:rPr lang="en-US"/>
              <a:t> как победить фрагментацию на </a:t>
            </a:r>
            <a:r>
              <a:rPr lang="en-US">
                <a:solidFill>
                  <a:schemeClr val="accent1"/>
                </a:solidFill>
              </a:rPr>
              <a:t>sync</a:t>
            </a:r>
            <a:r>
              <a:rPr lang="en-US"/>
              <a:t> и </a:t>
            </a:r>
            <a:r>
              <a:rPr lang="en-US">
                <a:solidFill>
                  <a:schemeClr val="accent5"/>
                </a:solidFill>
              </a:rPr>
              <a:t>async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1" name="Google Shape;141;p1"/>
          <p:cNvSpPr txBox="1"/>
          <p:nvPr>
            <p:ph idx="2" type="body"/>
          </p:nvPr>
        </p:nvSpPr>
        <p:spPr>
          <a:xfrm>
            <a:off x="609670" y="12471400"/>
            <a:ext cx="1276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/>
              <a:t>Евгений Блинов для PyCon Russia 2025</a:t>
            </a:r>
            <a:endParaRPr/>
          </a:p>
        </p:txBody>
      </p:sp>
      <p:sp>
        <p:nvSpPr>
          <p:cNvPr id="142" name="Google Shape;142;p1"/>
          <p:cNvSpPr txBox="1"/>
          <p:nvPr>
            <p:ph idx="2" type="body"/>
          </p:nvPr>
        </p:nvSpPr>
        <p:spPr>
          <a:xfrm>
            <a:off x="1021822" y="9100940"/>
            <a:ext cx="1061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000000"/>
                </a:solidFill>
              </a:rPr>
              <a:t>\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1"/>
          <p:cNvSpPr txBox="1"/>
          <p:nvPr>
            <p:ph idx="2" type="body"/>
          </p:nvPr>
        </p:nvSpPr>
        <p:spPr>
          <a:xfrm>
            <a:off x="973222" y="10466165"/>
            <a:ext cx="1061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000000"/>
                </a:solidFill>
              </a:rPr>
              <a:t>\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f1dade539_0_870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36f1dade539_0_870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Повсюду один async</a:t>
            </a:r>
            <a:endParaRPr sz="12000">
              <a:solidFill>
                <a:srgbClr val="7B4CFF"/>
              </a:solidFill>
            </a:endParaRPr>
          </a:p>
        </p:txBody>
      </p:sp>
      <p:pic>
        <p:nvPicPr>
          <p:cNvPr id="235" name="Google Shape;235;g36f1dade539_0_8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9475" y="2734125"/>
            <a:ext cx="9618250" cy="96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6f1dade539_0_870"/>
          <p:cNvSpPr txBox="1"/>
          <p:nvPr/>
        </p:nvSpPr>
        <p:spPr>
          <a:xfrm>
            <a:off x="576925" y="5057200"/>
            <a:ext cx="22680900" cy="7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Давайте просто запретим обычные функции?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Самый простой способ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Проблема: ненужный оверхед на асинк-машинерию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Еще проблема: многословие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f1dade539_0_863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g36f1dade539_0_863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async/await можно спрятать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43" name="Google Shape;243;g36f1dade539_0_863"/>
          <p:cNvSpPr txBox="1"/>
          <p:nvPr/>
        </p:nvSpPr>
        <p:spPr>
          <a:xfrm>
            <a:off x="576925" y="3781174"/>
            <a:ext cx="22680900" cy="9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статически типиpованных языках компилятор располагает полной информацией о типе переменной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За счет этого можно не заниматься ручной разметкой, при вызове функции компилятор сам определит ее тип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Python типизация динамическая, такое не всегда возможно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Может стать реальностью в Python 8.15, если тайп хинты станут обязательными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Теряем явность, но будто бы это не сильно кого-то смутит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g36f1dade539_0_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8275" y="10523888"/>
            <a:ext cx="344805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f1dade539_0_986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g36f1dade539_0_986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Условные </a:t>
            </a:r>
            <a:r>
              <a:rPr lang="en-US" sz="12000"/>
              <a:t>async/await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51" name="Google Shape;251;g36f1dade539_0_986"/>
          <p:cNvSpPr txBox="1"/>
          <p:nvPr/>
        </p:nvSpPr>
        <p:spPr>
          <a:xfrm>
            <a:off x="576925" y="4982175"/>
            <a:ext cx="22680900" cy="8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Вызов нужной имплементации происходит в месте использования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Что-то подобное есть в языке Zig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Мы еще вернемся к этой идее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f1dade539_0_911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g36f1dade539_0_911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Мой вариант: шаблонизация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58" name="Google Shape;258;g36f1dade539_0_911"/>
          <p:cNvSpPr txBox="1"/>
          <p:nvPr/>
        </p:nvSpPr>
        <p:spPr>
          <a:xfrm>
            <a:off x="576925" y="5345125"/>
            <a:ext cx="22680900" cy="7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Объявляем функцию шаблоном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Как-то размечаем внутри нее </a:t>
            </a: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куски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Генерируем на основе шаблона </a:t>
            </a: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функции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f1dade539_0_91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g36f1dade539_0_91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accent5"/>
                </a:solidFill>
              </a:rPr>
              <a:t>transfunctions</a:t>
            </a:r>
            <a:endParaRPr sz="12000">
              <a:solidFill>
                <a:schemeClr val="accent5"/>
              </a:solidFill>
            </a:endParaRPr>
          </a:p>
        </p:txBody>
      </p:sp>
      <p:sp>
        <p:nvSpPr>
          <p:cNvPr id="265" name="Google Shape;265;g36f1dade539_0_917"/>
          <p:cNvSpPr txBox="1"/>
          <p:nvPr/>
        </p:nvSpPr>
        <p:spPr>
          <a:xfrm>
            <a:off x="576925" y="4501975"/>
            <a:ext cx="14324700" cy="85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Есть готовая библиотека, вы впервые видите ее на PyCon Russia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Helvetica Neue"/>
              <a:buChar char="●"/>
            </a:pP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github.com/pomponchik/transfunctions</a:t>
            </a:r>
            <a:endParaRPr b="1" sz="53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6" name="Google Shape;266;g36f1dade539_0_917" title="qr-code (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6150" y="3430940"/>
            <a:ext cx="7439075" cy="74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f1dade539_0_939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g36f1dade539_0_939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Простой пример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73" name="Google Shape;273;g36f1dade539_0_939"/>
          <p:cNvSpPr txBox="1"/>
          <p:nvPr/>
        </p:nvSpPr>
        <p:spPr>
          <a:xfrm>
            <a:off x="576925" y="4201850"/>
            <a:ext cx="13484100" cy="88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Создаем шаблон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шаблоне пишем код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Маркируем блоки, которые только для </a:t>
            </a: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или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На выходе получаем объект, который умеет генерировать обычные и async функции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g36f1dade539_0_939"/>
          <p:cNvSpPr txBox="1"/>
          <p:nvPr/>
        </p:nvSpPr>
        <p:spPr>
          <a:xfrm>
            <a:off x="15339250" y="3528975"/>
            <a:ext cx="7875900" cy="877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asyncio </a:t>
            </a: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run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transfunctions </a:t>
            </a: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(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   transfunction,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   sync_context, async_context,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F4CDE"/>
                </a:solidFill>
                <a:latin typeface="Roboto Mono"/>
                <a:ea typeface="Roboto Mono"/>
                <a:cs typeface="Roboto Mono"/>
                <a:sym typeface="Roboto Mono"/>
              </a:rPr>
              <a:t>@transfunction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1800">
                <a:solidFill>
                  <a:srgbClr val="6F4CDE"/>
                </a:solidFill>
                <a:latin typeface="Roboto Mono"/>
                <a:ea typeface="Roboto Mono"/>
                <a:cs typeface="Roboto Mono"/>
                <a:sym typeface="Roboto Mono"/>
              </a:rPr>
              <a:t> template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4DCB"/>
                </a:solidFill>
                <a:latin typeface="Roboto Mono"/>
                <a:ea typeface="Roboto Mono"/>
                <a:cs typeface="Roboto Mono"/>
                <a:sym typeface="Roboto Mono"/>
              </a:rPr>
              <a:t>    print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800">
                <a:solidFill>
                  <a:srgbClr val="007B49"/>
                </a:solidFill>
                <a:latin typeface="Roboto Mono"/>
                <a:ea typeface="Roboto Mono"/>
                <a:cs typeface="Roboto Mono"/>
                <a:sym typeface="Roboto Mono"/>
              </a:rPr>
              <a:t>'so, '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800">
                <a:solidFill>
                  <a:srgbClr val="D07826"/>
                </a:solidFill>
                <a:latin typeface="Roboto Mono"/>
                <a:ea typeface="Roboto Mono"/>
                <a:cs typeface="Roboto Mono"/>
                <a:sym typeface="Roboto Mono"/>
              </a:rPr>
              <a:t>end</a:t>
            </a: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800">
                <a:solidFill>
                  <a:srgbClr val="007B49"/>
                </a:solidFill>
                <a:latin typeface="Roboto Mono"/>
                <a:ea typeface="Roboto Mono"/>
                <a:cs typeface="Roboto Mono"/>
                <a:sym typeface="Roboto Mono"/>
              </a:rPr>
              <a:t>''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4DCB"/>
                </a:solidFill>
                <a:latin typeface="Roboto Mono"/>
                <a:ea typeface="Roboto Mono"/>
                <a:cs typeface="Roboto Mono"/>
                <a:sym typeface="Roboto Mono"/>
              </a:rPr>
              <a:t>        print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800">
                <a:solidFill>
                  <a:srgbClr val="007B49"/>
                </a:solidFill>
                <a:latin typeface="Roboto Mono"/>
                <a:ea typeface="Roboto Mono"/>
                <a:cs typeface="Roboto Mono"/>
                <a:sym typeface="Roboto Mono"/>
              </a:rPr>
              <a:t>"it's just usual function!"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4DCB"/>
                </a:solidFill>
                <a:latin typeface="Roboto Mono"/>
                <a:ea typeface="Roboto Mono"/>
                <a:cs typeface="Roboto Mono"/>
                <a:sym typeface="Roboto Mono"/>
              </a:rPr>
              <a:t>        print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800">
                <a:solidFill>
                  <a:srgbClr val="007B49"/>
                </a:solidFill>
                <a:latin typeface="Roboto Mono"/>
                <a:ea typeface="Roboto Mono"/>
                <a:cs typeface="Roboto Mono"/>
                <a:sym typeface="Roboto Mono"/>
              </a:rPr>
              <a:t>"it's an async function!"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template.get_usual_function()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function()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37083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just usual function!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async_function </a:t>
            </a:r>
            <a:r>
              <a:rPr lang="en-US" sz="1800">
                <a:solidFill>
                  <a:srgbClr val="C43058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 template.get_async_function()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939"/>
                </a:solidFill>
                <a:latin typeface="Roboto Mono"/>
                <a:ea typeface="Roboto Mono"/>
                <a:cs typeface="Roboto Mono"/>
                <a:sym typeface="Roboto Mono"/>
              </a:rPr>
              <a:t>run(async_function())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37083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an async function!</a:t>
            </a:r>
            <a:endParaRPr sz="2500">
              <a:solidFill>
                <a:srgbClr val="C4305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f1dade539_0_949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g36f1dade539_0_949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Пример посложнее: декоратор</a:t>
            </a:r>
            <a:endParaRPr sz="1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с таймером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81" name="Google Shape;281;g36f1dade539_0_949"/>
          <p:cNvSpPr txBox="1"/>
          <p:nvPr/>
        </p:nvSpPr>
        <p:spPr>
          <a:xfrm>
            <a:off x="3227400" y="7188150"/>
            <a:ext cx="4966200" cy="5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Обычно он выглядит как-то так: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36f1dade539_0_949"/>
          <p:cNvSpPr txBox="1"/>
          <p:nvPr/>
        </p:nvSpPr>
        <p:spPr>
          <a:xfrm>
            <a:off x="11092500" y="3888125"/>
            <a:ext cx="11702400" cy="903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from</a:t>
            </a:r>
            <a:r>
              <a:rPr lang="en-US" sz="2300">
                <a:solidFill>
                  <a:srgbClr val="1F2939"/>
                </a:solidFill>
              </a:rPr>
              <a:t> time </a:t>
            </a:r>
            <a:r>
              <a:rPr lang="en-US" sz="2300">
                <a:solidFill>
                  <a:srgbClr val="C43058"/>
                </a:solidFill>
              </a:rPr>
              <a:t>import</a:t>
            </a:r>
            <a:r>
              <a:rPr lang="en-US" sz="2300">
                <a:solidFill>
                  <a:srgbClr val="1F2939"/>
                </a:solidFill>
              </a:rPr>
              <a:t> perf_counter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def</a:t>
            </a:r>
            <a:r>
              <a:rPr lang="en-US" sz="2300">
                <a:solidFill>
                  <a:srgbClr val="6F4CDE"/>
                </a:solidFill>
              </a:rPr>
              <a:t> timer</a:t>
            </a:r>
            <a:r>
              <a:rPr lang="en-US" sz="2300">
                <a:solidFill>
                  <a:srgbClr val="1F2939"/>
                </a:solidFill>
              </a:rPr>
              <a:t>(function):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def</a:t>
            </a:r>
            <a:r>
              <a:rPr lang="en-US" sz="2300">
                <a:solidFill>
                  <a:srgbClr val="6F4CDE"/>
                </a:solidFill>
              </a:rPr>
              <a:t> wrapper</a:t>
            </a:r>
            <a:r>
              <a:rPr lang="en-US" sz="2300">
                <a:solidFill>
                  <a:srgbClr val="1F2939"/>
                </a:solidFill>
              </a:rPr>
              <a:t>(</a:t>
            </a:r>
            <a:r>
              <a:rPr lang="en-US" sz="2300">
                <a:solidFill>
                  <a:srgbClr val="C43058"/>
                </a:solidFill>
              </a:rPr>
              <a:t>*</a:t>
            </a:r>
            <a:r>
              <a:rPr lang="en-US" sz="2300">
                <a:solidFill>
                  <a:srgbClr val="1F2939"/>
                </a:solidFill>
              </a:rPr>
              <a:t>args, </a:t>
            </a:r>
            <a:r>
              <a:rPr lang="en-US" sz="2300">
                <a:solidFill>
                  <a:srgbClr val="C43058"/>
                </a:solidFill>
              </a:rPr>
              <a:t>**</a:t>
            </a:r>
            <a:r>
              <a:rPr lang="en-US" sz="2300">
                <a:solidFill>
                  <a:srgbClr val="1F2939"/>
                </a:solidFill>
              </a:rPr>
              <a:t>kwargs):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F2939"/>
                </a:solidFill>
              </a:rPr>
              <a:t>        before </a:t>
            </a:r>
            <a:r>
              <a:rPr lang="en-US" sz="2300">
                <a:solidFill>
                  <a:srgbClr val="C43058"/>
                </a:solidFill>
              </a:rPr>
              <a:t>=</a:t>
            </a:r>
            <a:r>
              <a:rPr lang="en-US" sz="2300">
                <a:solidFill>
                  <a:srgbClr val="1F2939"/>
                </a:solidFill>
              </a:rPr>
              <a:t> perf_counter()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    try</a:t>
            </a:r>
            <a:r>
              <a:rPr lang="en-US" sz="2300">
                <a:solidFill>
                  <a:srgbClr val="1F2939"/>
                </a:solidFill>
              </a:rPr>
              <a:t>: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        return</a:t>
            </a:r>
            <a:r>
              <a:rPr lang="en-US" sz="2300">
                <a:solidFill>
                  <a:srgbClr val="1F2939"/>
                </a:solidFill>
              </a:rPr>
              <a:t> function(</a:t>
            </a:r>
            <a:r>
              <a:rPr lang="en-US" sz="2300">
                <a:solidFill>
                  <a:srgbClr val="C43058"/>
                </a:solidFill>
              </a:rPr>
              <a:t>*</a:t>
            </a:r>
            <a:r>
              <a:rPr lang="en-US" sz="2300">
                <a:solidFill>
                  <a:srgbClr val="1F2939"/>
                </a:solidFill>
              </a:rPr>
              <a:t>args, </a:t>
            </a:r>
            <a:r>
              <a:rPr lang="en-US" sz="2300">
                <a:solidFill>
                  <a:srgbClr val="C43058"/>
                </a:solidFill>
              </a:rPr>
              <a:t>**</a:t>
            </a:r>
            <a:r>
              <a:rPr lang="en-US" sz="2300">
                <a:solidFill>
                  <a:srgbClr val="1F2939"/>
                </a:solidFill>
              </a:rPr>
              <a:t>kwargs)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    finally</a:t>
            </a:r>
            <a:r>
              <a:rPr lang="en-US" sz="2300">
                <a:solidFill>
                  <a:srgbClr val="1F2939"/>
                </a:solidFill>
              </a:rPr>
              <a:t>: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64DCB"/>
                </a:solidFill>
              </a:rPr>
              <a:t>            print</a:t>
            </a:r>
            <a:r>
              <a:rPr lang="en-US" sz="2300">
                <a:solidFill>
                  <a:srgbClr val="1F2939"/>
                </a:solidFill>
              </a:rPr>
              <a:t>(</a:t>
            </a:r>
            <a:r>
              <a:rPr lang="en-US" sz="2300">
                <a:solidFill>
                  <a:srgbClr val="C43058"/>
                </a:solidFill>
              </a:rPr>
              <a:t>f</a:t>
            </a:r>
            <a:r>
              <a:rPr lang="en-US" sz="2300">
                <a:solidFill>
                  <a:srgbClr val="007B49"/>
                </a:solidFill>
              </a:rPr>
              <a:t>'It takes </a:t>
            </a:r>
            <a:r>
              <a:rPr lang="en-US" sz="2300">
                <a:solidFill>
                  <a:srgbClr val="264DCB"/>
                </a:solidFill>
              </a:rPr>
              <a:t>{</a:t>
            </a:r>
            <a:r>
              <a:rPr lang="en-US" sz="2300">
                <a:solidFill>
                  <a:srgbClr val="1F2939"/>
                </a:solidFill>
              </a:rPr>
              <a:t>perf_counter() </a:t>
            </a:r>
            <a:r>
              <a:rPr lang="en-US" sz="2300">
                <a:solidFill>
                  <a:srgbClr val="C43058"/>
                </a:solidFill>
              </a:rPr>
              <a:t>-</a:t>
            </a:r>
            <a:r>
              <a:rPr lang="en-US" sz="2300">
                <a:solidFill>
                  <a:srgbClr val="1F2939"/>
                </a:solidFill>
              </a:rPr>
              <a:t> before</a:t>
            </a:r>
            <a:r>
              <a:rPr lang="en-US" sz="2300">
                <a:solidFill>
                  <a:srgbClr val="264DCB"/>
                </a:solidFill>
              </a:rPr>
              <a:t>}</a:t>
            </a:r>
            <a:r>
              <a:rPr lang="en-US" sz="2300">
                <a:solidFill>
                  <a:srgbClr val="007B49"/>
                </a:solidFill>
              </a:rPr>
              <a:t> sec. to call "</a:t>
            </a:r>
            <a:r>
              <a:rPr lang="en-US" sz="2300">
                <a:solidFill>
                  <a:srgbClr val="264DCB"/>
                </a:solidFill>
              </a:rPr>
              <a:t>{</a:t>
            </a:r>
            <a:r>
              <a:rPr lang="en-US" sz="2300">
                <a:solidFill>
                  <a:srgbClr val="1F2939"/>
                </a:solidFill>
              </a:rPr>
              <a:t>function.</a:t>
            </a:r>
            <a:r>
              <a:rPr lang="en-US" sz="2300">
                <a:solidFill>
                  <a:srgbClr val="264DCB"/>
                </a:solidFill>
              </a:rPr>
              <a:t>__name__}</a:t>
            </a:r>
            <a:r>
              <a:rPr lang="en-US" sz="2300">
                <a:solidFill>
                  <a:srgbClr val="007B49"/>
                </a:solidFill>
              </a:rPr>
              <a:t>"'</a:t>
            </a:r>
            <a:r>
              <a:rPr lang="en-US" sz="2300">
                <a:solidFill>
                  <a:srgbClr val="1F2939"/>
                </a:solidFill>
              </a:rPr>
              <a:t>)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return</a:t>
            </a:r>
            <a:r>
              <a:rPr lang="en-US" sz="2300">
                <a:solidFill>
                  <a:srgbClr val="1F2939"/>
                </a:solidFill>
              </a:rPr>
              <a:t> wrapper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6F4CDE"/>
                </a:solidFill>
              </a:rPr>
              <a:t>@timer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def</a:t>
            </a:r>
            <a:r>
              <a:rPr lang="en-US" sz="2300">
                <a:solidFill>
                  <a:srgbClr val="6F4CDE"/>
                </a:solidFill>
              </a:rPr>
              <a:t> some_function</a:t>
            </a:r>
            <a:r>
              <a:rPr lang="en-US" sz="2300">
                <a:solidFill>
                  <a:srgbClr val="1F2939"/>
                </a:solidFill>
              </a:rPr>
              <a:t>(a, b):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43058"/>
                </a:solidFill>
              </a:rPr>
              <a:t>    return</a:t>
            </a:r>
            <a:r>
              <a:rPr lang="en-US" sz="2300">
                <a:solidFill>
                  <a:srgbClr val="1F2939"/>
                </a:solidFill>
              </a:rPr>
              <a:t> a </a:t>
            </a:r>
            <a:r>
              <a:rPr lang="en-US" sz="2300">
                <a:solidFill>
                  <a:srgbClr val="C43058"/>
                </a:solidFill>
              </a:rPr>
              <a:t>+</a:t>
            </a:r>
            <a:r>
              <a:rPr lang="en-US" sz="2300">
                <a:solidFill>
                  <a:srgbClr val="1F2939"/>
                </a:solidFill>
              </a:rPr>
              <a:t> b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F2939"/>
                </a:solidFill>
              </a:rPr>
              <a:t>some_function(</a:t>
            </a:r>
            <a:r>
              <a:rPr lang="en-US" sz="2300">
                <a:solidFill>
                  <a:srgbClr val="264DCB"/>
                </a:solidFill>
              </a:rPr>
              <a:t>2</a:t>
            </a:r>
            <a:r>
              <a:rPr lang="en-US" sz="2300">
                <a:solidFill>
                  <a:srgbClr val="1F2939"/>
                </a:solidFill>
              </a:rPr>
              <a:t>, </a:t>
            </a:r>
            <a:r>
              <a:rPr lang="en-US" sz="2300">
                <a:solidFill>
                  <a:srgbClr val="264DCB"/>
                </a:solidFill>
              </a:rPr>
              <a:t>3</a:t>
            </a:r>
            <a:r>
              <a:rPr lang="en-US" sz="2300">
                <a:solidFill>
                  <a:srgbClr val="1F2939"/>
                </a:solidFill>
              </a:rPr>
              <a:t>)</a:t>
            </a:r>
            <a:endParaRPr sz="2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637083"/>
                </a:solidFill>
              </a:rPr>
              <a:t>#&gt; It takes 7.499984349124134e-07 sec. to call "some_function"</a:t>
            </a:r>
            <a:endParaRPr sz="2300">
              <a:solidFill>
                <a:srgbClr val="C4305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6f1dade539_0_959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g36f1dade539_0_959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А если такой же, но async?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89" name="Google Shape;289;g36f1dade539_0_959"/>
          <p:cNvSpPr txBox="1"/>
          <p:nvPr/>
        </p:nvSpPr>
        <p:spPr>
          <a:xfrm>
            <a:off x="4256875" y="3946725"/>
            <a:ext cx="15511500" cy="895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asyncio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run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1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timer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(function):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async def</a:t>
            </a:r>
            <a:r>
              <a:rPr lang="en-US" sz="21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wrapper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return await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21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21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21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21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wrapper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lang="en-US" sz="21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timer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async def</a:t>
            </a:r>
            <a:r>
              <a:rPr lang="en-US" sz="21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(a, b):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2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run(some_function(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21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US" sz="2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2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It takes 1.7499987734481692e-06 sec. to call "some_function"</a:t>
            </a:r>
            <a:endParaRPr sz="20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f1dade539_0_96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g36f1dade539_0_96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А если универсальный?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296" name="Google Shape;296;g36f1dade539_0_967"/>
          <p:cNvSpPr txBox="1"/>
          <p:nvPr/>
        </p:nvSpPr>
        <p:spPr>
          <a:xfrm>
            <a:off x="4767175" y="3541775"/>
            <a:ext cx="14490900" cy="948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inspect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iscoroutinefunction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timer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(function):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sync_wrapper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async 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async_wrapper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return await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if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iscoroutinefunction(function):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async_wrapper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sync_wrapper</a:t>
            </a:r>
            <a:endParaRPr sz="17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635bd1de89_0_7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g3635bd1de89_0_7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А если универсальный?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03" name="Google Shape;303;g3635bd1de89_0_77"/>
          <p:cNvSpPr txBox="1"/>
          <p:nvPr/>
        </p:nvSpPr>
        <p:spPr>
          <a:xfrm>
            <a:off x="4767175" y="3541775"/>
            <a:ext cx="14490900" cy="948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inspect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iscoroutinefunction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time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timer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(function):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sync_wrapper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async def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async_wrapper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return await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1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19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if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iscoroutinefunction(function):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async_wrapper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sync_wrapper</a:t>
            </a:r>
            <a:endParaRPr sz="17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04" name="Google Shape;304;g3635bd1de89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72056">
            <a:off x="5052124" y="5126563"/>
            <a:ext cx="5394099" cy="346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635bd1de89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05579">
            <a:off x="5407503" y="6938845"/>
            <a:ext cx="6158786" cy="615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f1dade539_0_142"/>
          <p:cNvSpPr txBox="1"/>
          <p:nvPr>
            <p:ph idx="12" type="sldNum"/>
          </p:nvPr>
        </p:nvSpPr>
        <p:spPr>
          <a:xfrm>
            <a:off x="23332448" y="699698"/>
            <a:ext cx="283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g36f1dade539_0_142"/>
          <p:cNvSpPr txBox="1"/>
          <p:nvPr>
            <p:ph idx="2" type="body"/>
          </p:nvPr>
        </p:nvSpPr>
        <p:spPr>
          <a:xfrm>
            <a:off x="1281803" y="6826436"/>
            <a:ext cx="100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600"/>
              <a:buNone/>
            </a:pPr>
            <a:r>
              <a:rPr lang="en-US"/>
              <a:t>Обожаю Python и регулярно на нем пишу</a:t>
            </a:r>
            <a:endParaRPr/>
          </a:p>
        </p:txBody>
      </p:sp>
      <p:sp>
        <p:nvSpPr>
          <p:cNvPr id="150" name="Google Shape;150;g36f1dade539_0_142"/>
          <p:cNvSpPr txBox="1"/>
          <p:nvPr>
            <p:ph idx="2" type="body"/>
          </p:nvPr>
        </p:nvSpPr>
        <p:spPr>
          <a:xfrm>
            <a:off x="1281803" y="7753861"/>
            <a:ext cx="1006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3600"/>
              <a:buNone/>
            </a:pPr>
            <a:r>
              <a:rPr lang="en-US"/>
              <a:t>В свободное время делаю опенсорс</a:t>
            </a:r>
            <a:endParaRPr/>
          </a:p>
        </p:txBody>
      </p:sp>
      <p:pic>
        <p:nvPicPr>
          <p:cNvPr id="151" name="Google Shape;151;g36f1dade539_0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00" y="7613392"/>
            <a:ext cx="927425" cy="9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6f1dade539_0_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94" y="6790316"/>
            <a:ext cx="714575" cy="7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6f1dade539_0_142" title="photo_2025-05-12_17-35-27.jpg"/>
          <p:cNvPicPr preferRelativeResize="0"/>
          <p:nvPr/>
        </p:nvPicPr>
        <p:blipFill rotWithShape="1">
          <a:blip r:embed="rId5">
            <a:alphaModFix/>
          </a:blip>
          <a:srcRect b="12037" l="0" r="0" t="6182"/>
          <a:stretch/>
        </p:blipFill>
        <p:spPr>
          <a:xfrm>
            <a:off x="12336475" y="1828800"/>
            <a:ext cx="10995976" cy="11240550"/>
          </a:xfrm>
          <a:prstGeom prst="rect">
            <a:avLst/>
          </a:prstGeom>
          <a:noFill/>
          <a:ln>
            <a:noFill/>
          </a:ln>
          <a:effectLst>
            <a:outerShdw rotWithShape="0" algn="bl" dir="2340000" dist="285750">
              <a:srgbClr val="000000"/>
            </a:outerShdw>
          </a:effectLst>
        </p:spPr>
      </p:pic>
      <p:sp>
        <p:nvSpPr>
          <p:cNvPr id="154" name="Google Shape;154;g36f1dade539_0_142"/>
          <p:cNvSpPr txBox="1"/>
          <p:nvPr/>
        </p:nvSpPr>
        <p:spPr>
          <a:xfrm>
            <a:off x="243500" y="2870000"/>
            <a:ext cx="131874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latin typeface="Helvetica Neue"/>
                <a:ea typeface="Helvetica Neue"/>
                <a:cs typeface="Helvetica Neue"/>
                <a:sym typeface="Helvetica Neue"/>
              </a:rPr>
              <a:t>Евгений Блинов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f1dade539_0_980"/>
          <p:cNvSpPr txBox="1"/>
          <p:nvPr>
            <p:ph idx="3" type="body"/>
          </p:nvPr>
        </p:nvSpPr>
        <p:spPr>
          <a:xfrm>
            <a:off x="1272450" y="6558725"/>
            <a:ext cx="21839100" cy="184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Дублируется, 🐕!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6f1dade539_0_992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g36f1dade539_0_992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Решение: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17" name="Google Shape;317;g36f1dade539_0_992"/>
          <p:cNvSpPr txBox="1"/>
          <p:nvPr/>
        </p:nvSpPr>
        <p:spPr>
          <a:xfrm>
            <a:off x="3628950" y="3695825"/>
            <a:ext cx="17126100" cy="884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transfunctions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transfunction, await_it, async_context, sync_context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2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timer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(function):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@</a:t>
            </a:r>
            <a:r>
              <a:rPr lang="en-US" sz="22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transfunction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22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template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before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perf_counter()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try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with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return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function(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with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return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await_it(function(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args,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kwargs))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finally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print(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US" sz="22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'It takes </a:t>
            </a:r>
            <a:r>
              <a:rPr lang="en-US" sz="22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perf_counter() </a:t>
            </a: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before</a:t>
            </a:r>
            <a:r>
              <a:rPr lang="en-US" sz="22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22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sec. to call "</a:t>
            </a:r>
            <a:r>
              <a:rPr lang="en-US" sz="22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function.</a:t>
            </a:r>
            <a:r>
              <a:rPr lang="en-US" sz="22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22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r>
              <a:rPr lang="en-US" sz="22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"'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if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iscoroutinefunction(function):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template.get_async_function()</a:t>
            </a:r>
            <a:endParaRPr sz="2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template.get_usual_function()</a:t>
            </a:r>
            <a:endParaRPr sz="24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f1dade539_0_1006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g36f1dade539_0_1006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Дублировать функции больше не нужно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24" name="Google Shape;324;g36f1dade539_0_1006"/>
          <p:cNvSpPr txBox="1"/>
          <p:nvPr/>
        </p:nvSpPr>
        <p:spPr>
          <a:xfrm>
            <a:off x="576925" y="6858000"/>
            <a:ext cx="22680900" cy="6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шаблоне б</a:t>
            </a:r>
            <a:r>
              <a:rPr b="1" lang="en-US" sz="5300">
                <a:solidFill>
                  <a:srgbClr val="202122"/>
                </a:solidFill>
                <a:highlight>
                  <a:srgbClr val="FFFFFF"/>
                </a:highlight>
              </a:rPr>
              <a:t>ó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льшая часть кода переиспользуется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Отдельно размечаем области, где не переиспользуется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f1dade539_0_1013"/>
          <p:cNvSpPr txBox="1"/>
          <p:nvPr>
            <p:ph idx="12" type="sldNum"/>
          </p:nvPr>
        </p:nvSpPr>
        <p:spPr>
          <a:xfrm>
            <a:off x="23332448" y="699698"/>
            <a:ext cx="283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330" name="Google Shape;330;g36f1dade539_0_1013"/>
          <p:cNvSpPr txBox="1"/>
          <p:nvPr>
            <p:ph idx="1" type="body"/>
          </p:nvPr>
        </p:nvSpPr>
        <p:spPr>
          <a:xfrm>
            <a:off x="598513" y="2700000"/>
            <a:ext cx="22734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lang="en-US"/>
              <a:t>Как это работает?</a:t>
            </a:r>
            <a:endParaRPr/>
          </a:p>
        </p:txBody>
      </p:sp>
      <p:sp>
        <p:nvSpPr>
          <p:cNvPr id="331" name="Google Shape;331;g36f1dade539_0_1013"/>
          <p:cNvSpPr/>
          <p:nvPr/>
        </p:nvSpPr>
        <p:spPr>
          <a:xfrm>
            <a:off x="829416" y="1095661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g36f1dade539_0_1013"/>
          <p:cNvSpPr txBox="1"/>
          <p:nvPr/>
        </p:nvSpPr>
        <p:spPr>
          <a:xfrm>
            <a:off x="1429796" y="11273043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6f1dade539_0_1013"/>
          <p:cNvSpPr/>
          <p:nvPr/>
        </p:nvSpPr>
        <p:spPr>
          <a:xfrm>
            <a:off x="13414903" y="608638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36f1dade539_0_1013"/>
          <p:cNvSpPr txBox="1"/>
          <p:nvPr/>
        </p:nvSpPr>
        <p:spPr>
          <a:xfrm>
            <a:off x="13992575" y="6427412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6f1dade539_0_1013"/>
          <p:cNvSpPr/>
          <p:nvPr/>
        </p:nvSpPr>
        <p:spPr>
          <a:xfrm>
            <a:off x="21302789" y="444758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36f1dade539_0_1013"/>
          <p:cNvSpPr txBox="1"/>
          <p:nvPr/>
        </p:nvSpPr>
        <p:spPr>
          <a:xfrm>
            <a:off x="21845374" y="4762809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6f1dade539_0_1013"/>
          <p:cNvSpPr/>
          <p:nvPr/>
        </p:nvSpPr>
        <p:spPr>
          <a:xfrm>
            <a:off x="18063879" y="10037226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152400">
              <a:srgbClr val="000000"/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g36f1dade539_0_1013"/>
          <p:cNvSpPr txBox="1"/>
          <p:nvPr/>
        </p:nvSpPr>
        <p:spPr>
          <a:xfrm>
            <a:off x="18603369" y="10378249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f1dade539_0_1028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g36f1dade539_0_1028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Оффтоп: питон </a:t>
            </a:r>
            <a:endParaRPr sz="1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таки </a:t>
            </a:r>
            <a:r>
              <a:rPr lang="en-US" sz="12000">
                <a:solidFill>
                  <a:schemeClr val="accent5"/>
                </a:solidFill>
              </a:rPr>
              <a:t>компилируемый</a:t>
            </a:r>
            <a:endParaRPr sz="12000">
              <a:solidFill>
                <a:schemeClr val="accent5"/>
              </a:solidFill>
            </a:endParaRPr>
          </a:p>
        </p:txBody>
      </p:sp>
      <p:pic>
        <p:nvPicPr>
          <p:cNvPr id="345" name="Google Shape;345;g36f1dade539_0_1028" title="The_Scream_Past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5463" y="-4569475"/>
            <a:ext cx="13923376" cy="1854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6f1dade539_0_1028"/>
          <p:cNvSpPr txBox="1"/>
          <p:nvPr/>
        </p:nvSpPr>
        <p:spPr>
          <a:xfrm>
            <a:off x="576925" y="5659400"/>
            <a:ext cx="22680900" cy="7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Код на Python проходит все стандартные шаги компиляции: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Получаем исходный код (например, читаем файл)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Преобразуем его в AST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Получаем байт-код, который можно выполнять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f1dade539_0_1034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g36f1dade539_0_1034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Мы внедряемся в шаг</a:t>
            </a:r>
            <a:r>
              <a:rPr lang="en-US" sz="12000"/>
              <a:t> AST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53" name="Google Shape;353;g36f1dade539_0_1034"/>
          <p:cNvSpPr txBox="1"/>
          <p:nvPr/>
        </p:nvSpPr>
        <p:spPr>
          <a:xfrm>
            <a:off x="576925" y="4771650"/>
            <a:ext cx="22680900" cy="82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AST — тупое, по сути это просто форма бытия исходного кода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По сути мы переписываем исходный код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стандартной библиотеке для этого есть модуль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ast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1515"/>
              </a:buClr>
              <a:buSzPts val="5300"/>
              <a:buFont typeface="Helvetica Neue"/>
              <a:buChar char="●"/>
            </a:pPr>
            <a:r>
              <a:rPr b="1" lang="en-US" sz="530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 сожалению, интерпретатор не сохраняет AST уже скомпилированного кода</a:t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6f1dade539_0_104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36f1dade539_0_104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Как </a:t>
            </a:r>
            <a:r>
              <a:rPr lang="en-US" sz="12000">
                <a:solidFill>
                  <a:schemeClr val="accent5"/>
                </a:solidFill>
              </a:rPr>
              <a:t>получить</a:t>
            </a:r>
            <a:r>
              <a:rPr lang="en-US" sz="12000"/>
              <a:t> AST функции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60" name="Google Shape;360;g36f1dade539_0_1047"/>
          <p:cNvSpPr txBox="1"/>
          <p:nvPr/>
        </p:nvSpPr>
        <p:spPr>
          <a:xfrm>
            <a:off x="1578075" y="5500625"/>
            <a:ext cx="11184000" cy="548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ast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parse, dump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inspect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getsource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6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(a, b):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source_code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getsource(some_function)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tree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parse(source_code)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print(dump(tree, </a:t>
            </a:r>
            <a:r>
              <a:rPr lang="en-US" sz="26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indent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40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1" name="Google Shape;361;g36f1dade539_0_1047"/>
          <p:cNvSpPr txBox="1"/>
          <p:nvPr/>
        </p:nvSpPr>
        <p:spPr>
          <a:xfrm>
            <a:off x="12722350" y="3886175"/>
            <a:ext cx="9724800" cy="903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Module(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body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FunctionDef(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name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'some_function'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args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arguments(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posonlyargs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args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arg(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arg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'a'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arg(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arg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'b'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kwonlyargs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kw_defaults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defaults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[]),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body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Return(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value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BinOp(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left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Name(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id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'a'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ctx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Load()),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op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Add(),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right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Name(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id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'b'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ctx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Load())))],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decorator_list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[])],</a:t>
            </a:r>
            <a:endParaRPr sz="1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type_ignores</a:t>
            </a:r>
            <a:r>
              <a:rPr lang="en-US" sz="1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1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[])</a:t>
            </a:r>
            <a:endParaRPr sz="2300">
              <a:solidFill>
                <a:srgbClr val="FBFBF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f1dade539_0_1059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36f1dade539_0_1059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Как </a:t>
            </a:r>
            <a:r>
              <a:rPr lang="en-US" sz="12000">
                <a:solidFill>
                  <a:schemeClr val="accent5"/>
                </a:solidFill>
              </a:rPr>
              <a:t>изменить</a:t>
            </a:r>
            <a:r>
              <a:rPr lang="en-US" sz="12000"/>
              <a:t> AST функции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68" name="Google Shape;368;g36f1dade539_0_1059"/>
          <p:cNvSpPr txBox="1"/>
          <p:nvPr/>
        </p:nvSpPr>
        <p:spPr>
          <a:xfrm>
            <a:off x="6600000" y="4949600"/>
            <a:ext cx="11184000" cy="558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ast </a:t>
            </a: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NodeTransformer, Sub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-US" sz="30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PlusToMinusTransformer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30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NodeTransformer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30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visit_BinOp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(self, node):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node.op </a:t>
            </a: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Sub()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node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PlusToMinusTransformer().visit(tree)</a:t>
            </a:r>
            <a:endParaRPr sz="39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f1dade539_0_106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g36f1dade539_0_106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Как </a:t>
            </a:r>
            <a:r>
              <a:rPr lang="en-US" sz="12000">
                <a:solidFill>
                  <a:schemeClr val="accent5"/>
                </a:solidFill>
              </a:rPr>
              <a:t>применить</a:t>
            </a:r>
            <a:r>
              <a:rPr lang="en-US" sz="12000"/>
              <a:t> изменение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75" name="Google Shape;375;g36f1dade539_0_1067"/>
          <p:cNvSpPr txBox="1"/>
          <p:nvPr/>
        </p:nvSpPr>
        <p:spPr>
          <a:xfrm>
            <a:off x="4494175" y="5411975"/>
            <a:ext cx="15036900" cy="588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inspect 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getfile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code 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compile(tree, </a:t>
            </a:r>
            <a:r>
              <a:rPr lang="en-US" sz="28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filename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getfile(some_function), </a:t>
            </a:r>
            <a:r>
              <a:rPr lang="en-US" sz="28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mode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8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'exec'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namespace 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{}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exec(code, namespace)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function </a:t>
            </a:r>
            <a:r>
              <a:rPr lang="en-US" sz="28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namespace[</a:t>
            </a:r>
            <a:r>
              <a:rPr lang="en-US" sz="28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'some_function'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print(function(</a:t>
            </a:r>
            <a:r>
              <a:rPr lang="en-US" sz="28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28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US" sz="28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28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0</a:t>
            </a:r>
            <a:endParaRPr sz="35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f1dade539_0_1081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g36f1dade539_0_1081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Дальше тривиально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82" name="Google Shape;382;g36f1dade539_0_1081"/>
          <p:cNvSpPr txBox="1"/>
          <p:nvPr/>
        </p:nvSpPr>
        <p:spPr>
          <a:xfrm>
            <a:off x="676325" y="6364525"/>
            <a:ext cx="11200200" cy="271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3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template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some_another_function()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await_it(some_async_function())</a:t>
            </a:r>
            <a:endParaRPr sz="32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3" name="Google Shape;383;g36f1dade539_0_1081"/>
          <p:cNvSpPr txBox="1"/>
          <p:nvPr/>
        </p:nvSpPr>
        <p:spPr>
          <a:xfrm>
            <a:off x="12764825" y="4389150"/>
            <a:ext cx="10190400" cy="13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30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template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30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30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some_another_function()</a:t>
            </a:r>
            <a:endParaRPr sz="41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4" name="Google Shape;384;g36f1dade539_0_1081"/>
          <p:cNvSpPr txBox="1"/>
          <p:nvPr/>
        </p:nvSpPr>
        <p:spPr>
          <a:xfrm>
            <a:off x="13448775" y="8802525"/>
            <a:ext cx="10045800" cy="124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async def</a:t>
            </a:r>
            <a:r>
              <a:rPr lang="en-US" sz="27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template</a:t>
            </a:r>
            <a:r>
              <a:rPr lang="en-US" sz="27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7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 await</a:t>
            </a:r>
            <a:r>
              <a:rPr lang="en-US" sz="27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some_async_function()</a:t>
            </a:r>
            <a:endParaRPr sz="37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85" name="Google Shape;385;g36f1dade539_0_10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60217">
            <a:off x="7791501" y="4341076"/>
            <a:ext cx="5026750" cy="19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6f1dade539_0_10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57710">
            <a:off x="8738394" y="8515198"/>
            <a:ext cx="5026756" cy="196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f1dade539_0_0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36f1dade539_0_0"/>
          <p:cNvSpPr txBox="1"/>
          <p:nvPr>
            <p:ph idx="1" type="body"/>
          </p:nvPr>
        </p:nvSpPr>
        <p:spPr>
          <a:xfrm>
            <a:off x="2740973" y="11844199"/>
            <a:ext cx="388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lang="en-US"/>
              <a:t>Ваши контакты</a:t>
            </a:r>
            <a:endParaRPr b="1"/>
          </a:p>
        </p:txBody>
      </p:sp>
      <p:sp>
        <p:nvSpPr>
          <p:cNvPr id="161" name="Google Shape;161;g36f1dade539_0_0"/>
          <p:cNvSpPr txBox="1"/>
          <p:nvPr>
            <p:ph idx="2" type="body"/>
          </p:nvPr>
        </p:nvSpPr>
        <p:spPr>
          <a:xfrm>
            <a:off x="2708581" y="9680634"/>
            <a:ext cx="454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lang="en-US"/>
              <a:t>Ваши соцсети</a:t>
            </a:r>
            <a:endParaRPr b="1"/>
          </a:p>
        </p:txBody>
      </p:sp>
      <p:sp>
        <p:nvSpPr>
          <p:cNvPr id="162" name="Google Shape;162;g36f1dade539_0_0"/>
          <p:cNvSpPr txBox="1"/>
          <p:nvPr>
            <p:ph idx="4" type="body"/>
          </p:nvPr>
        </p:nvSpPr>
        <p:spPr>
          <a:xfrm>
            <a:off x="626636" y="4676750"/>
            <a:ext cx="12831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</a:pPr>
            <a:r>
              <a:rPr lang="en-US" sz="13000"/>
              <a:t>Контакты</a:t>
            </a:r>
            <a:endParaRPr sz="13000"/>
          </a:p>
        </p:txBody>
      </p:sp>
      <p:pic>
        <p:nvPicPr>
          <p:cNvPr descr="Изображение" id="163" name="Google Shape;163;g36f1dade539_0_0"/>
          <p:cNvPicPr preferRelativeResize="0"/>
          <p:nvPr>
            <p:ph idx="8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891" y="11759168"/>
            <a:ext cx="761059" cy="6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6f1dade539_0_0"/>
          <p:cNvSpPr/>
          <p:nvPr/>
        </p:nvSpPr>
        <p:spPr>
          <a:xfrm>
            <a:off x="14979313" y="2547353"/>
            <a:ext cx="8769600" cy="8868000"/>
          </a:xfrm>
          <a:prstGeom prst="rect">
            <a:avLst/>
          </a:prstGeom>
          <a:solidFill>
            <a:srgbClr val="15151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36f1dade539_0_0" title="qr-cod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6054" y="2300643"/>
            <a:ext cx="8790849" cy="87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6f1dade539_0_0"/>
          <p:cNvSpPr/>
          <p:nvPr/>
        </p:nvSpPr>
        <p:spPr>
          <a:xfrm>
            <a:off x="0" y="7882750"/>
            <a:ext cx="7193100" cy="597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15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6f1dade539_0_0"/>
          <p:cNvSpPr txBox="1"/>
          <p:nvPr>
            <p:ph idx="4" type="body"/>
          </p:nvPr>
        </p:nvSpPr>
        <p:spPr>
          <a:xfrm>
            <a:off x="626629" y="8050388"/>
            <a:ext cx="127083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Телега: </a:t>
            </a:r>
            <a:r>
              <a:rPr lang="en-US">
                <a:solidFill>
                  <a:srgbClr val="7B4CFF"/>
                </a:solidFill>
              </a:rPr>
              <a:t>@blinof</a:t>
            </a:r>
            <a:endParaRPr>
              <a:solidFill>
                <a:srgbClr val="7B4C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Гитхаб: </a:t>
            </a:r>
            <a:r>
              <a:rPr lang="en-US" u="sng">
                <a:solidFill>
                  <a:srgbClr val="7B4C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github.com/pomponchik</a:t>
            </a:r>
            <a:endParaRPr>
              <a:solidFill>
                <a:srgbClr val="7B4C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Личный сайт: </a:t>
            </a:r>
            <a:r>
              <a:rPr lang="en-US" u="sng">
                <a:solidFill>
                  <a:srgbClr val="7B4C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pomponchik.org</a:t>
            </a:r>
            <a:endParaRPr>
              <a:solidFill>
                <a:srgbClr val="7B4CFF"/>
              </a:solidFill>
            </a:endParaRPr>
          </a:p>
        </p:txBody>
      </p:sp>
      <p:pic>
        <p:nvPicPr>
          <p:cNvPr id="168" name="Google Shape;168;g36f1dade53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8948" y="3598200"/>
            <a:ext cx="9570200" cy="405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6f1dade539_0_0"/>
          <p:cNvSpPr/>
          <p:nvPr>
            <p:ph idx="7" type="pic"/>
          </p:nvPr>
        </p:nvSpPr>
        <p:spPr>
          <a:xfrm>
            <a:off x="865719" y="9543340"/>
            <a:ext cx="1073400" cy="82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g36f1dade539_0_0"/>
          <p:cNvSpPr txBox="1"/>
          <p:nvPr>
            <p:ph idx="9" type="body"/>
          </p:nvPr>
        </p:nvSpPr>
        <p:spPr>
          <a:xfrm>
            <a:off x="11980926" y="6660434"/>
            <a:ext cx="588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f1dade539_0_1087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g36f1dade539_0_1087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Кажется, мы что-то потеряли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393" name="Google Shape;393;g36f1dade539_0_1087"/>
          <p:cNvSpPr txBox="1"/>
          <p:nvPr/>
        </p:nvSpPr>
        <p:spPr>
          <a:xfrm>
            <a:off x="576925" y="4771650"/>
            <a:ext cx="22680900" cy="82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1515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Мы создаем по факту новый объект функции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Перестанут работать (как минимум):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Глобалы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Нонлокалы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Замыкания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Нужно как-то подправить создаваемый объект функции, чтобы он мог вот это вот все</a:t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6f1dade539_0_1103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g36f1dade539_0_1103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Функция — неизменяемый объект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00" name="Google Shape;400;g36f1dade539_0_1103"/>
          <p:cNvSpPr txBox="1"/>
          <p:nvPr/>
        </p:nvSpPr>
        <p:spPr>
          <a:xfrm>
            <a:off x="576925" y="6107675"/>
            <a:ext cx="22680900" cy="6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1515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Мы не можем взять и подменить в ней словарик с глобалами или коллекцию нонлокалов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Зато мы можем создать новую функцию!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Создаем инстанс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FunctionType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f1dade539_0_1110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g36f1dade539_0_1110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Где-то в моем коде:</a:t>
            </a:r>
            <a:endParaRPr sz="12000"/>
          </a:p>
        </p:txBody>
      </p:sp>
      <p:sp>
        <p:nvSpPr>
          <p:cNvPr id="407" name="Google Shape;407;g36f1dade539_0_1110"/>
          <p:cNvSpPr txBox="1"/>
          <p:nvPr/>
        </p:nvSpPr>
        <p:spPr>
          <a:xfrm>
            <a:off x="5660425" y="4526975"/>
            <a:ext cx="12704400" cy="791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Мы выкинули из функции некоторый код, а значит и некоторые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переменные могут стать ненужными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filtered_closure 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 ...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new_function 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FunctionType(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new_code,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    self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.function.</a:t>
            </a:r>
            <a:r>
              <a:rPr lang="en-US" sz="2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__globals__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name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.function.</a:t>
            </a:r>
            <a:r>
              <a:rPr lang="en-US" sz="2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__name__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argdefs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.function.</a:t>
            </a:r>
            <a:r>
              <a:rPr lang="en-US" sz="2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__defaults__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    closure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filtered_closure,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new_function 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update_wrapper(new_function, generated_function)</a:t>
            </a:r>
            <a:endParaRPr sz="2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new_function.</a:t>
            </a:r>
            <a:r>
              <a:rPr lang="en-US" sz="2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__kwdefaults__</a:t>
            </a:r>
            <a:r>
              <a:rPr lang="en-US" sz="2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=</a:t>
            </a:r>
            <a:r>
              <a:rPr lang="en-US" sz="2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generated_function.</a:t>
            </a:r>
            <a:r>
              <a:rPr lang="en-US" sz="2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__kwdefaults__</a:t>
            </a:r>
            <a:endParaRPr sz="2600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f1dade539_0_1120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g36f1dade539_0_1120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Ой, мы потеряли контекст :(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14" name="Google Shape;414;g36f1dade539_0_1120"/>
          <p:cNvSpPr txBox="1"/>
          <p:nvPr/>
        </p:nvSpPr>
        <p:spPr>
          <a:xfrm>
            <a:off x="1100400" y="6573625"/>
            <a:ext cx="11091600" cy="365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6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wrapper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a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 5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@</a:t>
            </a:r>
            <a:r>
              <a:rPr lang="en-US" sz="26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transfunction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26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(b):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26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some_function.get_usual_function()</a:t>
            </a:r>
            <a:endParaRPr sz="35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5" name="Google Shape;415;g36f1dade539_0_1120"/>
          <p:cNvSpPr txBox="1"/>
          <p:nvPr/>
        </p:nvSpPr>
        <p:spPr>
          <a:xfrm>
            <a:off x="16119775" y="6784750"/>
            <a:ext cx="5634600" cy="13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9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2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(b):</a:t>
            </a:r>
            <a:endParaRPr sz="29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2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29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29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39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16" name="Google Shape;416;g36f1dade539_0_1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5026" y="6994839"/>
            <a:ext cx="3221722" cy="136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6f1dade539_0_1132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g36f1dade539_0_1132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В результате вот: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23" name="Google Shape;423;g36f1dade539_0_1132"/>
          <p:cNvSpPr txBox="1"/>
          <p:nvPr/>
        </p:nvSpPr>
        <p:spPr>
          <a:xfrm>
            <a:off x="3842425" y="5223075"/>
            <a:ext cx="16340400" cy="576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3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dis</a:t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dis.dis(some_function)</a:t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39           0 LOAD_GLOBAL              0 (a)</a:t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             2 LOAD_FAST                0 (b)</a:t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             4 BINARY_ADD</a:t>
            </a:r>
            <a:endParaRPr sz="31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             6 RETURN_VALUE</a:t>
            </a:r>
            <a:endParaRPr sz="39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24" name="Google Shape;424;g36f1dade539_0_1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2675" y="9204065"/>
            <a:ext cx="488632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6f1dade539_0_1141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g36f1dade539_0_1141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Что делать?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31" name="Google Shape;431;g36f1dade539_0_1141"/>
          <p:cNvSpPr txBox="1"/>
          <p:nvPr/>
        </p:nvSpPr>
        <p:spPr>
          <a:xfrm>
            <a:off x="576925" y="5093250"/>
            <a:ext cx="22680900" cy="79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2 варианта: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Исправлять байт-код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○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Попробовать зайти через AST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Я выбираю второй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6f1dade539_0_1148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g36f1dade539_0_1148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Оборачиваем пропавшие нонлокалы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38" name="Google Shape;438;g36f1dade539_0_1148"/>
          <p:cNvSpPr txBox="1"/>
          <p:nvPr/>
        </p:nvSpPr>
        <p:spPr>
          <a:xfrm>
            <a:off x="2960150" y="7998475"/>
            <a:ext cx="5546700" cy="143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32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3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(b):</a:t>
            </a:r>
            <a:endParaRPr sz="32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3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32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32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42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9" name="Google Shape;439;g36f1dade539_0_1148"/>
          <p:cNvSpPr txBox="1"/>
          <p:nvPr/>
        </p:nvSpPr>
        <p:spPr>
          <a:xfrm>
            <a:off x="13757275" y="7259575"/>
            <a:ext cx="7075500" cy="283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3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wrapper</a:t>
            </a: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3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a </a:t>
            </a: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34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 None</a:t>
            </a:r>
            <a:endParaRPr sz="3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def</a:t>
            </a:r>
            <a:r>
              <a:rPr lang="en-US" sz="34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(b):</a:t>
            </a:r>
            <a:endParaRPr sz="3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</a:t>
            </a:r>
            <a:endParaRPr sz="34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return</a:t>
            </a:r>
            <a:r>
              <a:rPr lang="en-US" sz="34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some_function</a:t>
            </a:r>
            <a:endParaRPr sz="44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40" name="Google Shape;440;g36f1dade539_0_1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1201" y="7998476"/>
            <a:ext cx="3221722" cy="136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635bd1de89_0_31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g3635bd1de89_0_31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А с методами работает?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47" name="Google Shape;447;g3635bd1de89_0_31"/>
          <p:cNvSpPr txBox="1"/>
          <p:nvPr/>
        </p:nvSpPr>
        <p:spPr>
          <a:xfrm>
            <a:off x="576925" y="5822550"/>
            <a:ext cx="22680900" cy="7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bound-методы работают через протокол дескриптора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мы должны уметь прикидываться дескриптором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6f1dade539_0_1172"/>
          <p:cNvSpPr txBox="1"/>
          <p:nvPr>
            <p:ph idx="12" type="sldNum"/>
          </p:nvPr>
        </p:nvSpPr>
        <p:spPr>
          <a:xfrm>
            <a:off x="23332448" y="699698"/>
            <a:ext cx="283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53" name="Google Shape;453;g36f1dade539_0_1172"/>
          <p:cNvSpPr txBox="1"/>
          <p:nvPr>
            <p:ph idx="1" type="body"/>
          </p:nvPr>
        </p:nvSpPr>
        <p:spPr>
          <a:xfrm>
            <a:off x="372400" y="2700000"/>
            <a:ext cx="23898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lang="en-US"/>
              <a:t>Суперфункции</a:t>
            </a:r>
            <a:endParaRPr/>
          </a:p>
        </p:txBody>
      </p:sp>
      <p:sp>
        <p:nvSpPr>
          <p:cNvPr id="454" name="Google Shape;454;g36f1dade539_0_1172"/>
          <p:cNvSpPr/>
          <p:nvPr/>
        </p:nvSpPr>
        <p:spPr>
          <a:xfrm>
            <a:off x="829416" y="1095661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g36f1dade539_0_1172"/>
          <p:cNvSpPr txBox="1"/>
          <p:nvPr/>
        </p:nvSpPr>
        <p:spPr>
          <a:xfrm>
            <a:off x="1429796" y="11273043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36f1dade539_0_1172"/>
          <p:cNvSpPr/>
          <p:nvPr/>
        </p:nvSpPr>
        <p:spPr>
          <a:xfrm>
            <a:off x="17146278" y="886601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g36f1dade539_0_1172"/>
          <p:cNvSpPr txBox="1"/>
          <p:nvPr/>
        </p:nvSpPr>
        <p:spPr>
          <a:xfrm>
            <a:off x="17723950" y="9207037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6f1dade539_0_1172"/>
          <p:cNvSpPr/>
          <p:nvPr/>
        </p:nvSpPr>
        <p:spPr>
          <a:xfrm>
            <a:off x="13351114" y="6414276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g36f1dade539_0_1172"/>
          <p:cNvSpPr txBox="1"/>
          <p:nvPr/>
        </p:nvSpPr>
        <p:spPr>
          <a:xfrm>
            <a:off x="13922624" y="6703334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6f1dade539_0_1172"/>
          <p:cNvSpPr/>
          <p:nvPr/>
        </p:nvSpPr>
        <p:spPr>
          <a:xfrm>
            <a:off x="21440954" y="501431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152400">
              <a:srgbClr val="000000"/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g36f1dade539_0_1172"/>
          <p:cNvSpPr txBox="1"/>
          <p:nvPr/>
        </p:nvSpPr>
        <p:spPr>
          <a:xfrm>
            <a:off x="21980444" y="5355337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f1dade539_0_1160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g36f1dade539_0_1160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Еще больше автоматизации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68" name="Google Shape;468;g36f1dade539_0_1160"/>
          <p:cNvSpPr txBox="1"/>
          <p:nvPr/>
        </p:nvSpPr>
        <p:spPr>
          <a:xfrm>
            <a:off x="5956375" y="4153625"/>
            <a:ext cx="12760200" cy="868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asyncio </a:t>
            </a: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run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transfunctions </a:t>
            </a: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superfunction, sync_context, async_context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lang="en-US" sz="23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superfunction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3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tilde_syntax</a:t>
            </a: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3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3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do_super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print(</a:t>
            </a:r>
            <a:r>
              <a:rPr lang="en-US" sz="2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'so, '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23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end</a:t>
            </a: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''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print(</a:t>
            </a:r>
            <a:r>
              <a:rPr lang="en-US" sz="2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"it's just usual function!"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print(</a:t>
            </a:r>
            <a:r>
              <a:rPr lang="en-US" sz="23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"it's an async function!"</a:t>
            </a: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do_super()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just usual function!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run(do_super())</a:t>
            </a:r>
            <a:endParaRPr sz="23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an async function!</a:t>
            </a:r>
            <a:endParaRPr sz="24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f1dade539_0_687"/>
          <p:cNvSpPr txBox="1"/>
          <p:nvPr>
            <p:ph idx="12" type="sldNum"/>
          </p:nvPr>
        </p:nvSpPr>
        <p:spPr>
          <a:xfrm>
            <a:off x="23332448" y="699698"/>
            <a:ext cx="283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g36f1dade539_0_687"/>
          <p:cNvSpPr txBox="1"/>
          <p:nvPr>
            <p:ph idx="1" type="body"/>
          </p:nvPr>
        </p:nvSpPr>
        <p:spPr>
          <a:xfrm>
            <a:off x="401444" y="2318248"/>
            <a:ext cx="22734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lang="en-US"/>
              <a:t>Асинхронность и </a:t>
            </a:r>
            <a:r>
              <a:rPr lang="en-US">
                <a:solidFill>
                  <a:schemeClr val="accent5"/>
                </a:solidFill>
              </a:rPr>
              <a:t>разноцветные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функции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7" name="Google Shape;177;g36f1dade539_0_687"/>
          <p:cNvSpPr/>
          <p:nvPr/>
        </p:nvSpPr>
        <p:spPr>
          <a:xfrm>
            <a:off x="682829" y="1064033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152400">
              <a:srgbClr val="000000"/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6f1dade539_0_687"/>
          <p:cNvSpPr txBox="1"/>
          <p:nvPr/>
        </p:nvSpPr>
        <p:spPr>
          <a:xfrm>
            <a:off x="1222319" y="10981362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6f1dade539_0_687"/>
          <p:cNvSpPr/>
          <p:nvPr/>
        </p:nvSpPr>
        <p:spPr>
          <a:xfrm>
            <a:off x="13396266" y="685798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36f1dade539_0_687"/>
          <p:cNvSpPr txBox="1"/>
          <p:nvPr/>
        </p:nvSpPr>
        <p:spPr>
          <a:xfrm>
            <a:off x="13996646" y="7174418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6f1dade539_0_687"/>
          <p:cNvSpPr/>
          <p:nvPr/>
        </p:nvSpPr>
        <p:spPr>
          <a:xfrm>
            <a:off x="17146278" y="886601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36f1dade539_0_687"/>
          <p:cNvSpPr txBox="1"/>
          <p:nvPr/>
        </p:nvSpPr>
        <p:spPr>
          <a:xfrm>
            <a:off x="17723950" y="9207037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6f1dade539_0_687"/>
          <p:cNvSpPr/>
          <p:nvPr/>
        </p:nvSpPr>
        <p:spPr>
          <a:xfrm>
            <a:off x="21302789" y="444758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36f1dade539_0_687"/>
          <p:cNvSpPr txBox="1"/>
          <p:nvPr/>
        </p:nvSpPr>
        <p:spPr>
          <a:xfrm>
            <a:off x="21845374" y="4762809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f1dade539_0_1166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g36f1dade539_0_1166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Это работает!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75" name="Google Shape;475;g36f1dade539_0_1166"/>
          <p:cNvSpPr txBox="1"/>
          <p:nvPr/>
        </p:nvSpPr>
        <p:spPr>
          <a:xfrm>
            <a:off x="576925" y="4404025"/>
            <a:ext cx="22680900" cy="8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Возвращаем из исходной функции объект-трейсер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Трейсер умеет быть awaitable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Если ни разу не заавейтили в течение жизненного цикла – при очистке мусора вызываем синхронную реализацию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Работает только для функций, которые ничего не возвращают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Опираемся на особенности реализации интерпретатора, которые могут измениться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35bd1de89_0_1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g3635bd1de89_0_1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Тильда</a:t>
            </a:r>
            <a:r>
              <a:rPr lang="en-US" sz="12000">
                <a:solidFill>
                  <a:schemeClr val="accent5"/>
                </a:solidFill>
              </a:rPr>
              <a:t>~</a:t>
            </a:r>
            <a:r>
              <a:rPr lang="en-US" sz="12000"/>
              <a:t>синтаксис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82" name="Google Shape;482;g3635bd1de89_0_1"/>
          <p:cNvSpPr txBox="1"/>
          <p:nvPr/>
        </p:nvSpPr>
        <p:spPr>
          <a:xfrm>
            <a:off x="5137225" y="4080575"/>
            <a:ext cx="13750800" cy="8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asyncio 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run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transfunctions 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superfunction, sync_context, async_context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lang="en-US" sz="25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superfunction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5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tilde_syntax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5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5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do_super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5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"it's just usual function!"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5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"it's an async function!"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do_super())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just usual function!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print(run(do_super()))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an async function!</a:t>
            </a:r>
            <a:endParaRPr sz="28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635bd1de89_0_104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g3635bd1de89_0_104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Тильда</a:t>
            </a:r>
            <a:r>
              <a:rPr lang="en-US" sz="12000">
                <a:solidFill>
                  <a:schemeClr val="accent5"/>
                </a:solidFill>
              </a:rPr>
              <a:t>~</a:t>
            </a:r>
            <a:r>
              <a:rPr lang="en-US" sz="12000"/>
              <a:t>синтаксис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489" name="Google Shape;489;g3635bd1de89_0_104"/>
          <p:cNvSpPr txBox="1"/>
          <p:nvPr/>
        </p:nvSpPr>
        <p:spPr>
          <a:xfrm>
            <a:off x="5137225" y="4080575"/>
            <a:ext cx="13750800" cy="881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asyncio 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run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transfunctions 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superfunction, sync_context, async_context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lang="en-US" sz="25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superfunction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US" sz="2550">
                <a:solidFill>
                  <a:srgbClr val="0097A7"/>
                </a:solidFill>
                <a:latin typeface="Roboto Mono"/>
                <a:ea typeface="Roboto Mono"/>
                <a:cs typeface="Roboto Mono"/>
                <a:sym typeface="Roboto Mono"/>
              </a:rPr>
              <a:t>tilde_syntax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-US" sz="25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US" sz="255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do_super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sync_context: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5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"it's just usual function!"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with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async_context: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  return</a:t>
            </a:r>
            <a:r>
              <a:rPr lang="en-US" sz="255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 "it's an async function!"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</a:t>
            </a:r>
            <a:r>
              <a:rPr lang="en-US" sz="255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do_super())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just usual function!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print(run(do_super()))</a:t>
            </a:r>
            <a:endParaRPr sz="255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#&gt; so, it's an async function!</a:t>
            </a:r>
            <a:endParaRPr sz="2800">
              <a:solidFill>
                <a:srgbClr val="9BB5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90" name="Google Shape;490;g3635bd1de89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90468">
            <a:off x="3386873" y="6885730"/>
            <a:ext cx="6893970" cy="689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635bd1de89_0_8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g3635bd1de89_0_8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Зато это — </a:t>
            </a:r>
            <a:endParaRPr sz="1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accent5"/>
                </a:solidFill>
              </a:rPr>
              <a:t>полнофункционально</a:t>
            </a:r>
            <a:endParaRPr sz="12000">
              <a:solidFill>
                <a:schemeClr val="accent5"/>
              </a:solidFill>
            </a:endParaRPr>
          </a:p>
        </p:txBody>
      </p:sp>
      <p:sp>
        <p:nvSpPr>
          <p:cNvPr id="497" name="Google Shape;497;g3635bd1de89_0_8"/>
          <p:cNvSpPr txBox="1"/>
          <p:nvPr/>
        </p:nvSpPr>
        <p:spPr>
          <a:xfrm>
            <a:off x="576925" y="6347775"/>
            <a:ext cx="22680900" cy="6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Можно возвращать значения из функции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Можно кидать эксепшены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И вообще, чувствовать себя вольготно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6f1dade539_0_1190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g36f1dade539_0_1190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Итоги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504" name="Google Shape;504;g36f1dade539_0_1190"/>
          <p:cNvSpPr txBox="1"/>
          <p:nvPr/>
        </p:nvSpPr>
        <p:spPr>
          <a:xfrm>
            <a:off x="576925" y="5027200"/>
            <a:ext cx="22680900" cy="80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Сократить дублирование кода можно с помощью шаблонизации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Для этого теперь есть инструмент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transfunctions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Он переписывает шаблонную функцию на уровне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AST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Вершина эволюции —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суперфункции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, которые умеют быть всем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6f1dade539_0_279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0" name="Google Shape;510;g36f1dade539_0_279"/>
          <p:cNvPicPr preferRelativeResize="0"/>
          <p:nvPr/>
        </p:nvPicPr>
        <p:blipFill rotWithShape="1">
          <a:blip r:embed="rId3">
            <a:alphaModFix/>
          </a:blip>
          <a:srcRect b="18876" l="13981" r="16215" t="18907"/>
          <a:stretch/>
        </p:blipFill>
        <p:spPr>
          <a:xfrm>
            <a:off x="3709502" y="294150"/>
            <a:ext cx="16639350" cy="131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36f1dade539_0_279"/>
          <p:cNvSpPr txBox="1"/>
          <p:nvPr>
            <p:ph idx="1" type="body"/>
          </p:nvPr>
        </p:nvSpPr>
        <p:spPr>
          <a:xfrm>
            <a:off x="0" y="5117325"/>
            <a:ext cx="24384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</a:pPr>
            <a:r>
              <a:rPr lang="en-US" sz="30000">
                <a:solidFill>
                  <a:schemeClr val="lt1"/>
                </a:solidFill>
              </a:rPr>
              <a:t>ВСЁ!</a:t>
            </a:r>
            <a:endParaRPr sz="30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6f1dade539_0_412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g36f1dade539_0_412"/>
          <p:cNvSpPr txBox="1"/>
          <p:nvPr>
            <p:ph idx="1" type="body"/>
          </p:nvPr>
        </p:nvSpPr>
        <p:spPr>
          <a:xfrm>
            <a:off x="2740973" y="11844199"/>
            <a:ext cx="388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lang="en-US"/>
              <a:t>Ваши контакты</a:t>
            </a:r>
            <a:endParaRPr b="1"/>
          </a:p>
        </p:txBody>
      </p:sp>
      <p:sp>
        <p:nvSpPr>
          <p:cNvPr id="518" name="Google Shape;518;g36f1dade539_0_412"/>
          <p:cNvSpPr txBox="1"/>
          <p:nvPr>
            <p:ph idx="2" type="body"/>
          </p:nvPr>
        </p:nvSpPr>
        <p:spPr>
          <a:xfrm>
            <a:off x="2708581" y="9680634"/>
            <a:ext cx="454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1" lang="en-US"/>
              <a:t>Ваши соцсети</a:t>
            </a:r>
            <a:endParaRPr b="1"/>
          </a:p>
        </p:txBody>
      </p:sp>
      <p:sp>
        <p:nvSpPr>
          <p:cNvPr id="519" name="Google Shape;519;g36f1dade539_0_412"/>
          <p:cNvSpPr txBox="1"/>
          <p:nvPr>
            <p:ph idx="4" type="body"/>
          </p:nvPr>
        </p:nvSpPr>
        <p:spPr>
          <a:xfrm>
            <a:off x="626636" y="4676750"/>
            <a:ext cx="12831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</a:pPr>
            <a:r>
              <a:rPr lang="en-US" sz="13000"/>
              <a:t>Контакты</a:t>
            </a:r>
            <a:endParaRPr sz="13000"/>
          </a:p>
        </p:txBody>
      </p:sp>
      <p:pic>
        <p:nvPicPr>
          <p:cNvPr descr="Изображение" id="520" name="Google Shape;520;g36f1dade539_0_412"/>
          <p:cNvPicPr preferRelativeResize="0"/>
          <p:nvPr>
            <p:ph idx="8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891" y="11759168"/>
            <a:ext cx="761059" cy="6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36f1dade539_0_412"/>
          <p:cNvSpPr/>
          <p:nvPr/>
        </p:nvSpPr>
        <p:spPr>
          <a:xfrm>
            <a:off x="14979313" y="2547353"/>
            <a:ext cx="8769600" cy="8868000"/>
          </a:xfrm>
          <a:prstGeom prst="rect">
            <a:avLst/>
          </a:prstGeom>
          <a:solidFill>
            <a:srgbClr val="15151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g36f1dade539_0_412" title="qr-cod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6054" y="2300643"/>
            <a:ext cx="8790849" cy="87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36f1dade539_0_412"/>
          <p:cNvSpPr/>
          <p:nvPr/>
        </p:nvSpPr>
        <p:spPr>
          <a:xfrm>
            <a:off x="0" y="7882750"/>
            <a:ext cx="7193100" cy="597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15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6f1dade539_0_412"/>
          <p:cNvSpPr txBox="1"/>
          <p:nvPr>
            <p:ph idx="4" type="body"/>
          </p:nvPr>
        </p:nvSpPr>
        <p:spPr>
          <a:xfrm>
            <a:off x="626629" y="8050388"/>
            <a:ext cx="127083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Телега: </a:t>
            </a:r>
            <a:r>
              <a:rPr lang="en-US">
                <a:solidFill>
                  <a:srgbClr val="7B4CFF"/>
                </a:solidFill>
              </a:rPr>
              <a:t>@blinof</a:t>
            </a:r>
            <a:endParaRPr>
              <a:solidFill>
                <a:srgbClr val="7B4C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Гитхаб: </a:t>
            </a:r>
            <a:r>
              <a:rPr lang="en-US" u="sng">
                <a:solidFill>
                  <a:srgbClr val="7B4C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github.com/pomponchik</a:t>
            </a:r>
            <a:endParaRPr>
              <a:solidFill>
                <a:srgbClr val="7B4C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5300"/>
              <a:buNone/>
            </a:pPr>
            <a:r>
              <a:rPr lang="en-US">
                <a:solidFill>
                  <a:schemeClr val="lt1"/>
                </a:solidFill>
              </a:rPr>
              <a:t>Личный сайт: </a:t>
            </a:r>
            <a:r>
              <a:rPr lang="en-US" u="sng">
                <a:solidFill>
                  <a:srgbClr val="7B4C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pomponchik.org</a:t>
            </a:r>
            <a:endParaRPr>
              <a:solidFill>
                <a:srgbClr val="7B4CFF"/>
              </a:solidFill>
            </a:endParaRPr>
          </a:p>
        </p:txBody>
      </p:sp>
      <p:pic>
        <p:nvPicPr>
          <p:cNvPr id="525" name="Google Shape;525;g36f1dade539_0_4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8948" y="3598200"/>
            <a:ext cx="9570200" cy="405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36f1dade539_0_412"/>
          <p:cNvSpPr/>
          <p:nvPr>
            <p:ph idx="7" type="pic"/>
          </p:nvPr>
        </p:nvSpPr>
        <p:spPr>
          <a:xfrm>
            <a:off x="865719" y="9543340"/>
            <a:ext cx="1073400" cy="8205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g36f1dade539_0_412"/>
          <p:cNvSpPr txBox="1"/>
          <p:nvPr>
            <p:ph idx="9" type="body"/>
          </p:nvPr>
        </p:nvSpPr>
        <p:spPr>
          <a:xfrm>
            <a:off x="11980926" y="6660434"/>
            <a:ext cx="588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635bd1de89_0_14"/>
          <p:cNvSpPr txBox="1"/>
          <p:nvPr>
            <p:ph idx="12" type="sldNum"/>
          </p:nvPr>
        </p:nvSpPr>
        <p:spPr>
          <a:xfrm>
            <a:off x="22915225" y="699700"/>
            <a:ext cx="833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3" name="Google Shape;533;g3635bd1de89_0_14"/>
          <p:cNvSpPr txBox="1"/>
          <p:nvPr>
            <p:ph idx="4" type="body"/>
          </p:nvPr>
        </p:nvSpPr>
        <p:spPr>
          <a:xfrm>
            <a:off x="598500" y="5345125"/>
            <a:ext cx="14188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</a:pPr>
            <a:r>
              <a:rPr lang="en-US" sz="13000"/>
              <a:t>Голосуем за доклад!</a:t>
            </a:r>
            <a:endParaRPr sz="13000"/>
          </a:p>
        </p:txBody>
      </p:sp>
      <p:pic>
        <p:nvPicPr>
          <p:cNvPr descr="Изображение" id="534" name="Google Shape;534;g3635bd1de89_0_14"/>
          <p:cNvPicPr preferRelativeResize="0"/>
          <p:nvPr>
            <p:ph idx="8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891" y="11759168"/>
            <a:ext cx="761059" cy="6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g3635bd1de89_0_14"/>
          <p:cNvSpPr/>
          <p:nvPr/>
        </p:nvSpPr>
        <p:spPr>
          <a:xfrm>
            <a:off x="14350225" y="2520350"/>
            <a:ext cx="9398700" cy="9424800"/>
          </a:xfrm>
          <a:prstGeom prst="rect">
            <a:avLst/>
          </a:prstGeom>
          <a:solidFill>
            <a:srgbClr val="15151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635bd1de89_0_14"/>
          <p:cNvSpPr/>
          <p:nvPr/>
        </p:nvSpPr>
        <p:spPr>
          <a:xfrm>
            <a:off x="-81825" y="9088475"/>
            <a:ext cx="7193100" cy="597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15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3635bd1de89_0_14"/>
          <p:cNvSpPr txBox="1"/>
          <p:nvPr>
            <p:ph idx="9" type="body"/>
          </p:nvPr>
        </p:nvSpPr>
        <p:spPr>
          <a:xfrm>
            <a:off x="13310101" y="6645434"/>
            <a:ext cx="588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8" name="Google Shape;538;g3635bd1de89_0_14"/>
          <p:cNvSpPr/>
          <p:nvPr/>
        </p:nvSpPr>
        <p:spPr>
          <a:xfrm>
            <a:off x="13915225" y="2100925"/>
            <a:ext cx="9398700" cy="951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5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g3635bd1de89_0_14" title="евгений-блинов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1938" y="2520350"/>
            <a:ext cx="8645275" cy="8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f1dade539_0_554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36f1dade539_0_554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Асинхронность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191" name="Google Shape;191;g36f1dade539_0_554"/>
          <p:cNvSpPr txBox="1"/>
          <p:nvPr/>
        </p:nvSpPr>
        <p:spPr>
          <a:xfrm>
            <a:off x="576925" y="4682050"/>
            <a:ext cx="22680900" cy="8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Наши приложения часто чего-то ждут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Обычно это приводит к простою, но мы обходим это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2" name="Google Shape;192;g36f1dade539_0_554" title="Снимок экрана 2025-07-23 в 17.36.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850" y="7518300"/>
            <a:ext cx="19243551" cy="42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f1dade539_0_836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36f1dade539_0_836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async/await синтаксис</a:t>
            </a:r>
            <a:endParaRPr sz="12000">
              <a:solidFill>
                <a:srgbClr val="7B4CFF"/>
              </a:solidFill>
            </a:endParaRPr>
          </a:p>
        </p:txBody>
      </p:sp>
      <p:sp>
        <p:nvSpPr>
          <p:cNvPr id="199" name="Google Shape;199;g36f1dade539_0_836"/>
          <p:cNvSpPr txBox="1"/>
          <p:nvPr/>
        </p:nvSpPr>
        <p:spPr>
          <a:xfrm>
            <a:off x="576925" y="4096800"/>
            <a:ext cx="22680900" cy="8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Мы вручную размечаем наши функции, чтобы показать планировщику задач, где нужно переключать контекст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Теперь у нас несколько типов функций и разные правила их вызова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 некоторых языках (например, Go) не так: там это все происходит под капотом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Трейдофф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: явное против компактного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f1dade539_0_829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g36f1dade539_0_829"/>
          <p:cNvSpPr txBox="1"/>
          <p:nvPr>
            <p:ph idx="3" type="body"/>
          </p:nvPr>
        </p:nvSpPr>
        <p:spPr>
          <a:xfrm>
            <a:off x="466223" y="1676240"/>
            <a:ext cx="252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“Цвета” функций</a:t>
            </a:r>
            <a:endParaRPr sz="12000">
              <a:solidFill>
                <a:srgbClr val="7B4CFF"/>
              </a:solidFill>
            </a:endParaRPr>
          </a:p>
        </p:txBody>
      </p:sp>
      <p:pic>
        <p:nvPicPr>
          <p:cNvPr id="206" name="Google Shape;206;g36f1dade539_0_8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7638" y="4795650"/>
            <a:ext cx="6848475" cy="84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6f1dade539_0_829"/>
          <p:cNvSpPr txBox="1"/>
          <p:nvPr/>
        </p:nvSpPr>
        <p:spPr>
          <a:xfrm>
            <a:off x="576925" y="5177275"/>
            <a:ext cx="22680900" cy="7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Одни функции мы вызываем </a:t>
            </a: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tak()</a:t>
            </a:r>
            <a:endParaRPr b="1" sz="53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Другие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await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vot_tak()</a:t>
            </a:r>
            <a:endParaRPr b="1" sz="53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Внутри </a:t>
            </a:r>
            <a:r>
              <a:rPr b="1" lang="en-US" sz="5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tak()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нельзя </a:t>
            </a:r>
            <a:r>
              <a:rPr b="1" lang="en-US" sz="53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await vot_tak()</a:t>
            </a:r>
            <a:r>
              <a:rPr b="1" lang="en-US" sz="530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а наоборот можно</a:t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1515"/>
              </a:buClr>
              <a:buSzPts val="5300"/>
              <a:buFont typeface="Helvetica Neue"/>
              <a:buChar char="●"/>
            </a:pPr>
            <a:r>
              <a:rPr b="1" lang="en-US" sz="530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Идея прикольная, но…</a:t>
            </a:r>
            <a:endParaRPr b="1" sz="5300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f1dade539_0_842"/>
          <p:cNvSpPr txBox="1"/>
          <p:nvPr>
            <p:ph idx="12" type="sldNum"/>
          </p:nvPr>
        </p:nvSpPr>
        <p:spPr>
          <a:xfrm>
            <a:off x="22955228" y="699700"/>
            <a:ext cx="660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36f1dade539_0_842"/>
          <p:cNvSpPr txBox="1"/>
          <p:nvPr>
            <p:ph idx="3" type="body"/>
          </p:nvPr>
        </p:nvSpPr>
        <p:spPr>
          <a:xfrm>
            <a:off x="466223" y="1676240"/>
            <a:ext cx="25253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Побочный эффект: </a:t>
            </a:r>
            <a:r>
              <a:rPr lang="en-US" sz="12000">
                <a:solidFill>
                  <a:schemeClr val="accent5"/>
                </a:solidFill>
              </a:rPr>
              <a:t>фрагментация экосистемы</a:t>
            </a:r>
            <a:endParaRPr sz="12000">
              <a:solidFill>
                <a:schemeClr val="accent5"/>
              </a:solidFill>
            </a:endParaRPr>
          </a:p>
        </p:txBody>
      </p:sp>
      <p:sp>
        <p:nvSpPr>
          <p:cNvPr id="214" name="Google Shape;214;g36f1dade539_0_842"/>
          <p:cNvSpPr txBox="1"/>
          <p:nvPr/>
        </p:nvSpPr>
        <p:spPr>
          <a:xfrm>
            <a:off x="576925" y="5912575"/>
            <a:ext cx="22680900" cy="7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После появления asyncio начался хайп по переписыванию всего на async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У каждой популярной либы появился асинхронный аналог (не всегда </a:t>
            </a:r>
            <a:r>
              <a:rPr b="1" i="1" lang="en-US" sz="5300">
                <a:latin typeface="Helvetica Neue"/>
                <a:ea typeface="Helvetica Neue"/>
                <a:cs typeface="Helvetica Neue"/>
                <a:sym typeface="Helvetica Neue"/>
              </a:rPr>
              <a:t>по-настоящему</a:t>
            </a: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 асинхронный)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5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Char char="●"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DRY-принцип сломался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f1dade539_0_848"/>
          <p:cNvSpPr txBox="1"/>
          <p:nvPr>
            <p:ph idx="12" type="sldNum"/>
          </p:nvPr>
        </p:nvSpPr>
        <p:spPr>
          <a:xfrm>
            <a:off x="23332448" y="699698"/>
            <a:ext cx="283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220" name="Google Shape;220;g36f1dade539_0_848"/>
          <p:cNvSpPr txBox="1"/>
          <p:nvPr>
            <p:ph idx="1" type="body"/>
          </p:nvPr>
        </p:nvSpPr>
        <p:spPr>
          <a:xfrm>
            <a:off x="598513" y="2700000"/>
            <a:ext cx="22734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lang="en-US"/>
              <a:t>Как не дублировать код?</a:t>
            </a:r>
            <a:endParaRPr/>
          </a:p>
        </p:txBody>
      </p:sp>
      <p:sp>
        <p:nvSpPr>
          <p:cNvPr id="221" name="Google Shape;221;g36f1dade539_0_848"/>
          <p:cNvSpPr/>
          <p:nvPr/>
        </p:nvSpPr>
        <p:spPr>
          <a:xfrm>
            <a:off x="14863166" y="756823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g36f1dade539_0_848"/>
          <p:cNvSpPr/>
          <p:nvPr/>
        </p:nvSpPr>
        <p:spPr>
          <a:xfrm>
            <a:off x="789353" y="8757563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g36f1dade539_0_848"/>
          <p:cNvSpPr/>
          <p:nvPr/>
        </p:nvSpPr>
        <p:spPr>
          <a:xfrm>
            <a:off x="21302789" y="4447588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g36f1dade539_0_848"/>
          <p:cNvSpPr/>
          <p:nvPr/>
        </p:nvSpPr>
        <p:spPr>
          <a:xfrm>
            <a:off x="4522204" y="6023601"/>
            <a:ext cx="2175300" cy="2175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rotWithShape="0" dir="2741011" dist="152400">
              <a:srgbClr val="000000"/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g36f1dade539_0_848"/>
          <p:cNvSpPr txBox="1"/>
          <p:nvPr/>
        </p:nvSpPr>
        <p:spPr>
          <a:xfrm>
            <a:off x="21845374" y="4762809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6f1dade539_0_848"/>
          <p:cNvSpPr txBox="1"/>
          <p:nvPr/>
        </p:nvSpPr>
        <p:spPr>
          <a:xfrm>
            <a:off x="1360846" y="9078818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6f1dade539_0_848"/>
          <p:cNvSpPr txBox="1"/>
          <p:nvPr/>
        </p:nvSpPr>
        <p:spPr>
          <a:xfrm>
            <a:off x="5093700" y="6352362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6f1dade539_0_848"/>
          <p:cNvSpPr txBox="1"/>
          <p:nvPr/>
        </p:nvSpPr>
        <p:spPr>
          <a:xfrm>
            <a:off x="15434669" y="7901149"/>
            <a:ext cx="10323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23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Helvetica Neue"/>
              <a:buNone/>
            </a:pPr>
            <a:r>
              <a:rPr b="1" i="0" lang="en-US" sz="1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